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9"/>
  </p:notesMasterIdLst>
  <p:sldIdLst>
    <p:sldId id="256" r:id="rId2"/>
    <p:sldId id="302" r:id="rId3"/>
    <p:sldId id="268" r:id="rId4"/>
    <p:sldId id="259" r:id="rId5"/>
    <p:sldId id="281" r:id="rId6"/>
    <p:sldId id="307" r:id="rId7"/>
    <p:sldId id="309" r:id="rId8"/>
    <p:sldId id="306" r:id="rId9"/>
    <p:sldId id="289" r:id="rId10"/>
    <p:sldId id="305" r:id="rId11"/>
    <p:sldId id="297" r:id="rId12"/>
    <p:sldId id="296" r:id="rId13"/>
    <p:sldId id="308" r:id="rId14"/>
    <p:sldId id="311" r:id="rId15"/>
    <p:sldId id="312" r:id="rId16"/>
    <p:sldId id="298" r:id="rId17"/>
    <p:sldId id="28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713F"/>
    <a:srgbClr val="647D33"/>
    <a:srgbClr val="488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96" autoAdjust="0"/>
  </p:normalViewPr>
  <p:slideViewPr>
    <p:cSldViewPr>
      <p:cViewPr varScale="1">
        <p:scale>
          <a:sx n="105" d="100"/>
          <a:sy n="105" d="100"/>
        </p:scale>
        <p:origin x="402" y="30"/>
      </p:cViewPr>
      <p:guideLst>
        <p:guide orient="horz" pos="2160"/>
        <p:guide pos="2880"/>
      </p:guideLst>
    </p:cSldViewPr>
  </p:slideViewPr>
  <p:notesTextViewPr>
    <p:cViewPr>
      <p:scale>
        <a:sx n="1" d="1"/>
        <a:sy n="1" d="1"/>
      </p:scale>
      <p:origin x="0" y="0"/>
    </p:cViewPr>
  </p:notesTextViewPr>
  <p:sorterViewPr>
    <p:cViewPr>
      <p:scale>
        <a:sx n="100" d="100"/>
        <a:sy n="100" d="100"/>
      </p:scale>
      <p:origin x="0" y="8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DCF74-8AFA-45FB-A643-054C2BE0978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E2B8D98-9F2C-4490-91B2-4BFE33D21C28}">
      <dgm:prSet/>
      <dgm:spPr/>
      <dgm:t>
        <a:bodyPr/>
        <a:lstStyle/>
        <a:p>
          <a:pPr>
            <a:lnSpc>
              <a:spcPct val="100000"/>
            </a:lnSpc>
          </a:pPr>
          <a:r>
            <a:rPr lang="en-US" b="1" dirty="0"/>
            <a:t>WEB TV BASE-with AR Technology!</a:t>
          </a:r>
          <a:endParaRPr lang="en-US" dirty="0"/>
        </a:p>
      </dgm:t>
    </dgm:pt>
    <dgm:pt modelId="{C05FD82E-C903-46E5-B3A9-02B0B5AB3FC3}" type="parTrans" cxnId="{9885DD90-6758-469E-A1EA-CDE408E27608}">
      <dgm:prSet/>
      <dgm:spPr/>
      <dgm:t>
        <a:bodyPr/>
        <a:lstStyle/>
        <a:p>
          <a:endParaRPr lang="en-US"/>
        </a:p>
      </dgm:t>
    </dgm:pt>
    <dgm:pt modelId="{3A001B75-D00C-42AE-9FB4-FD4D5C296DDF}" type="sibTrans" cxnId="{9885DD90-6758-469E-A1EA-CDE408E27608}">
      <dgm:prSet/>
      <dgm:spPr/>
      <dgm:t>
        <a:bodyPr/>
        <a:lstStyle/>
        <a:p>
          <a:endParaRPr lang="en-US"/>
        </a:p>
      </dgm:t>
    </dgm:pt>
    <dgm:pt modelId="{6BC281C4-BFFB-473D-B7FD-37F8E1869435}">
      <dgm:prSet/>
      <dgm:spPr/>
      <dgm:t>
        <a:bodyPr/>
        <a:lstStyle/>
        <a:p>
          <a:pPr>
            <a:lnSpc>
              <a:spcPct val="100000"/>
            </a:lnSpc>
          </a:pPr>
          <a:r>
            <a:rPr lang="en-US" b="1" dirty="0"/>
            <a:t>Unique content for TECH and Financial </a:t>
          </a:r>
          <a:endParaRPr lang="en-US" dirty="0"/>
        </a:p>
      </dgm:t>
    </dgm:pt>
    <dgm:pt modelId="{25EEF93E-9F72-425F-B6FB-E40BE3736C28}" type="parTrans" cxnId="{689FFE25-6A18-442D-9289-4631DE34F042}">
      <dgm:prSet/>
      <dgm:spPr/>
      <dgm:t>
        <a:bodyPr/>
        <a:lstStyle/>
        <a:p>
          <a:endParaRPr lang="en-US"/>
        </a:p>
      </dgm:t>
    </dgm:pt>
    <dgm:pt modelId="{657C981C-2A51-409A-9853-98FF40D16E9A}" type="sibTrans" cxnId="{689FFE25-6A18-442D-9289-4631DE34F042}">
      <dgm:prSet/>
      <dgm:spPr/>
      <dgm:t>
        <a:bodyPr/>
        <a:lstStyle/>
        <a:p>
          <a:endParaRPr lang="en-US"/>
        </a:p>
      </dgm:t>
    </dgm:pt>
    <dgm:pt modelId="{852EE117-8741-431E-BE5A-0C884DB69409}">
      <dgm:prSet/>
      <dgm:spPr/>
      <dgm:t>
        <a:bodyPr/>
        <a:lstStyle/>
        <a:p>
          <a:pPr>
            <a:lnSpc>
              <a:spcPct val="100000"/>
            </a:lnSpc>
          </a:pPr>
          <a:r>
            <a:rPr lang="en-US" b="1" dirty="0"/>
            <a:t>PODTV Platform (New)</a:t>
          </a:r>
          <a:endParaRPr lang="en-US" dirty="0"/>
        </a:p>
      </dgm:t>
    </dgm:pt>
    <dgm:pt modelId="{0D04AA5E-93A0-4833-B89B-CC87F1A5FE17}" type="parTrans" cxnId="{722B63BF-7EDE-4494-AD1B-8925E697E9D3}">
      <dgm:prSet/>
      <dgm:spPr/>
      <dgm:t>
        <a:bodyPr/>
        <a:lstStyle/>
        <a:p>
          <a:endParaRPr lang="en-US"/>
        </a:p>
      </dgm:t>
    </dgm:pt>
    <dgm:pt modelId="{0B44335B-658F-4DB9-A363-8F132F3F23F8}" type="sibTrans" cxnId="{722B63BF-7EDE-4494-AD1B-8925E697E9D3}">
      <dgm:prSet/>
      <dgm:spPr/>
      <dgm:t>
        <a:bodyPr/>
        <a:lstStyle/>
        <a:p>
          <a:endParaRPr lang="en-US"/>
        </a:p>
      </dgm:t>
    </dgm:pt>
    <dgm:pt modelId="{DFB933C0-9C56-4E29-B4F8-1A51032F7869}">
      <dgm:prSet/>
      <dgm:spPr/>
      <dgm:t>
        <a:bodyPr/>
        <a:lstStyle/>
        <a:p>
          <a:pPr>
            <a:lnSpc>
              <a:spcPct val="100000"/>
            </a:lnSpc>
          </a:pPr>
          <a:r>
            <a:rPr lang="en-US" b="1" dirty="0"/>
            <a:t>Viewers can dial in and participate on shows</a:t>
          </a:r>
          <a:endParaRPr lang="en-US" dirty="0"/>
        </a:p>
      </dgm:t>
    </dgm:pt>
    <dgm:pt modelId="{1DC9EF43-6A07-4735-A9D5-9DA63DBAB79F}" type="parTrans" cxnId="{182FA64A-54F3-4E12-8241-5774A8E0373C}">
      <dgm:prSet/>
      <dgm:spPr/>
      <dgm:t>
        <a:bodyPr/>
        <a:lstStyle/>
        <a:p>
          <a:endParaRPr lang="en-US"/>
        </a:p>
      </dgm:t>
    </dgm:pt>
    <dgm:pt modelId="{ADABC15C-1042-411B-BDFF-35AC1E475E98}" type="sibTrans" cxnId="{182FA64A-54F3-4E12-8241-5774A8E0373C}">
      <dgm:prSet/>
      <dgm:spPr/>
      <dgm:t>
        <a:bodyPr/>
        <a:lstStyle/>
        <a:p>
          <a:endParaRPr lang="en-US"/>
        </a:p>
      </dgm:t>
    </dgm:pt>
    <dgm:pt modelId="{5EA6C26F-1350-4B48-9B5F-016694320D5D}">
      <dgm:prSet/>
      <dgm:spPr/>
      <dgm:t>
        <a:bodyPr/>
        <a:lstStyle/>
        <a:p>
          <a:pPr>
            <a:lnSpc>
              <a:spcPct val="100000"/>
            </a:lnSpc>
          </a:pPr>
          <a:r>
            <a:rPr lang="en-US" b="1"/>
            <a:t>Cost effective to produce</a:t>
          </a:r>
          <a:endParaRPr lang="en-US"/>
        </a:p>
      </dgm:t>
    </dgm:pt>
    <dgm:pt modelId="{CE64B4B1-E45B-4844-BDA0-2D2A0F6D4A66}" type="parTrans" cxnId="{904208C5-4033-461E-8280-31FC1C928EE5}">
      <dgm:prSet/>
      <dgm:spPr/>
      <dgm:t>
        <a:bodyPr/>
        <a:lstStyle/>
        <a:p>
          <a:endParaRPr lang="en-US"/>
        </a:p>
      </dgm:t>
    </dgm:pt>
    <dgm:pt modelId="{3EBF0B9B-E7D7-4BE1-BFFA-AE47B82BD076}" type="sibTrans" cxnId="{904208C5-4033-461E-8280-31FC1C928EE5}">
      <dgm:prSet/>
      <dgm:spPr/>
      <dgm:t>
        <a:bodyPr/>
        <a:lstStyle/>
        <a:p>
          <a:endParaRPr lang="en-US"/>
        </a:p>
      </dgm:t>
    </dgm:pt>
    <dgm:pt modelId="{7E6913C5-7D11-4A50-B415-AEAEF064CB7D}">
      <dgm:prSet/>
      <dgm:spPr/>
      <dgm:t>
        <a:bodyPr/>
        <a:lstStyle/>
        <a:p>
          <a:pPr>
            <a:lnSpc>
              <a:spcPct val="100000"/>
            </a:lnSpc>
          </a:pPr>
          <a:r>
            <a:rPr lang="en-US" b="1"/>
            <a:t>Competitive air  rates </a:t>
          </a:r>
          <a:endParaRPr lang="en-US"/>
        </a:p>
      </dgm:t>
    </dgm:pt>
    <dgm:pt modelId="{96BC26B8-5719-419C-BEA7-15D173ECD1CE}" type="parTrans" cxnId="{7CF1F925-C412-4A93-8D97-5436B7F30398}">
      <dgm:prSet/>
      <dgm:spPr/>
      <dgm:t>
        <a:bodyPr/>
        <a:lstStyle/>
        <a:p>
          <a:endParaRPr lang="en-US"/>
        </a:p>
      </dgm:t>
    </dgm:pt>
    <dgm:pt modelId="{0CE31B8A-ADAC-4B36-B9F8-EF620E7883D9}" type="sibTrans" cxnId="{7CF1F925-C412-4A93-8D97-5436B7F30398}">
      <dgm:prSet/>
      <dgm:spPr/>
      <dgm:t>
        <a:bodyPr/>
        <a:lstStyle/>
        <a:p>
          <a:endParaRPr lang="en-US"/>
        </a:p>
      </dgm:t>
    </dgm:pt>
    <dgm:pt modelId="{389B6AE7-F603-4778-9F37-166199E11A4E}">
      <dgm:prSet/>
      <dgm:spPr/>
      <dgm:t>
        <a:bodyPr/>
        <a:lstStyle/>
        <a:p>
          <a:pPr>
            <a:lnSpc>
              <a:spcPct val="100000"/>
            </a:lnSpc>
          </a:pPr>
          <a:r>
            <a:rPr lang="en-US" b="1" dirty="0"/>
            <a:t>Unique Quality Reality Video Content</a:t>
          </a:r>
          <a:endParaRPr lang="en-US" dirty="0"/>
        </a:p>
      </dgm:t>
    </dgm:pt>
    <dgm:pt modelId="{A8348073-6E35-435B-AD3B-5D3895A003F5}" type="parTrans" cxnId="{6A6A47BA-E2E1-4E44-87D1-357474DAE7CA}">
      <dgm:prSet/>
      <dgm:spPr/>
      <dgm:t>
        <a:bodyPr/>
        <a:lstStyle/>
        <a:p>
          <a:endParaRPr lang="en-US"/>
        </a:p>
      </dgm:t>
    </dgm:pt>
    <dgm:pt modelId="{3B0F87DC-1708-4EA6-9F13-3C137DA41E47}" type="sibTrans" cxnId="{6A6A47BA-E2E1-4E44-87D1-357474DAE7CA}">
      <dgm:prSet/>
      <dgm:spPr/>
      <dgm:t>
        <a:bodyPr/>
        <a:lstStyle/>
        <a:p>
          <a:endParaRPr lang="en-US"/>
        </a:p>
      </dgm:t>
    </dgm:pt>
    <dgm:pt modelId="{9BF2A9E0-AA12-41E2-9449-05B5AC1DC735}">
      <dgm:prSet/>
      <dgm:spPr/>
      <dgm:t>
        <a:bodyPr/>
        <a:lstStyle/>
        <a:p>
          <a:pPr>
            <a:lnSpc>
              <a:spcPct val="100000"/>
            </a:lnSpc>
          </a:pPr>
          <a:r>
            <a:rPr lang="en-US" b="1" dirty="0"/>
            <a:t>International Network Broadcasted (Real TV)</a:t>
          </a:r>
          <a:endParaRPr lang="en-US" dirty="0"/>
        </a:p>
      </dgm:t>
    </dgm:pt>
    <dgm:pt modelId="{83D5A3FB-C4BF-4D4F-A540-62CB168295D5}" type="parTrans" cxnId="{DE63D17C-2574-4A0A-9D1B-FFB5F692A511}">
      <dgm:prSet/>
      <dgm:spPr/>
      <dgm:t>
        <a:bodyPr/>
        <a:lstStyle/>
        <a:p>
          <a:endParaRPr lang="en-US"/>
        </a:p>
      </dgm:t>
    </dgm:pt>
    <dgm:pt modelId="{5D6C18BD-6733-4D0A-BD26-3FEE27A20994}" type="sibTrans" cxnId="{DE63D17C-2574-4A0A-9D1B-FFB5F692A511}">
      <dgm:prSet/>
      <dgm:spPr/>
      <dgm:t>
        <a:bodyPr/>
        <a:lstStyle/>
        <a:p>
          <a:endParaRPr lang="en-US"/>
        </a:p>
      </dgm:t>
    </dgm:pt>
    <dgm:pt modelId="{F6C1F9A4-404A-4BBA-900B-15DC34E1A849}">
      <dgm:prSet/>
      <dgm:spPr/>
      <dgm:t>
        <a:bodyPr/>
        <a:lstStyle/>
        <a:p>
          <a:pPr>
            <a:lnSpc>
              <a:spcPct val="100000"/>
            </a:lnSpc>
          </a:pPr>
          <a:r>
            <a:rPr lang="en-US" b="1"/>
            <a:t>Global Exposure  - Global Board of Advisors</a:t>
          </a:r>
          <a:endParaRPr lang="en-US"/>
        </a:p>
      </dgm:t>
    </dgm:pt>
    <dgm:pt modelId="{D60837C1-9B89-47B6-9CCD-C034CE61513F}" type="parTrans" cxnId="{607478EC-D959-4855-8F66-5A44E653A758}">
      <dgm:prSet/>
      <dgm:spPr/>
      <dgm:t>
        <a:bodyPr/>
        <a:lstStyle/>
        <a:p>
          <a:endParaRPr lang="en-US"/>
        </a:p>
      </dgm:t>
    </dgm:pt>
    <dgm:pt modelId="{4F866A4E-6020-4841-B874-305E3C007D1A}" type="sibTrans" cxnId="{607478EC-D959-4855-8F66-5A44E653A758}">
      <dgm:prSet/>
      <dgm:spPr/>
      <dgm:t>
        <a:bodyPr/>
        <a:lstStyle/>
        <a:p>
          <a:endParaRPr lang="en-US"/>
        </a:p>
      </dgm:t>
    </dgm:pt>
    <dgm:pt modelId="{0EDF1520-7AEF-4FA4-92B2-EE1F3DA9D9C5}" type="pres">
      <dgm:prSet presAssocID="{79ADCF74-8AFA-45FB-A643-054C2BE0978A}" presName="root" presStyleCnt="0">
        <dgm:presLayoutVars>
          <dgm:dir/>
          <dgm:resizeHandles val="exact"/>
        </dgm:presLayoutVars>
      </dgm:prSet>
      <dgm:spPr/>
    </dgm:pt>
    <dgm:pt modelId="{389DF53C-AA75-445D-8727-A32E37F0294C}" type="pres">
      <dgm:prSet presAssocID="{CE2B8D98-9F2C-4490-91B2-4BFE33D21C28}" presName="compNode" presStyleCnt="0"/>
      <dgm:spPr/>
    </dgm:pt>
    <dgm:pt modelId="{AD13ABE3-A5D9-415B-AABE-9C3963D08F6E}" type="pres">
      <dgm:prSet presAssocID="{CE2B8D98-9F2C-4490-91B2-4BFE33D21C28}" presName="bgRect" presStyleLbl="bgShp" presStyleIdx="0" presStyleCnt="7" custLinFactNeighborX="1153" custLinFactNeighborY="-30480"/>
      <dgm:spPr/>
    </dgm:pt>
    <dgm:pt modelId="{2554D097-8B4C-41D2-AE2E-A32743178CFF}" type="pres">
      <dgm:prSet presAssocID="{CE2B8D98-9F2C-4490-91B2-4BFE33D21C28}"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itor"/>
        </a:ext>
      </dgm:extLst>
    </dgm:pt>
    <dgm:pt modelId="{B27B4207-3A61-4E5E-96F1-735A4A2AFE40}" type="pres">
      <dgm:prSet presAssocID="{CE2B8D98-9F2C-4490-91B2-4BFE33D21C28}" presName="spaceRect" presStyleCnt="0"/>
      <dgm:spPr/>
    </dgm:pt>
    <dgm:pt modelId="{459C3F74-BABD-4676-AFBB-A1494EDF8292}" type="pres">
      <dgm:prSet presAssocID="{CE2B8D98-9F2C-4490-91B2-4BFE33D21C28}" presName="parTx" presStyleLbl="revTx" presStyleIdx="0" presStyleCnt="8">
        <dgm:presLayoutVars>
          <dgm:chMax val="0"/>
          <dgm:chPref val="0"/>
        </dgm:presLayoutVars>
      </dgm:prSet>
      <dgm:spPr/>
    </dgm:pt>
    <dgm:pt modelId="{B5D44942-2803-4306-9DB1-2E21DD38A3DA}" type="pres">
      <dgm:prSet presAssocID="{3A001B75-D00C-42AE-9FB4-FD4D5C296DDF}" presName="sibTrans" presStyleCnt="0"/>
      <dgm:spPr/>
    </dgm:pt>
    <dgm:pt modelId="{B91B4C25-AED3-4201-8EC1-0749FF256511}" type="pres">
      <dgm:prSet presAssocID="{6BC281C4-BFFB-473D-B7FD-37F8E1869435}" presName="compNode" presStyleCnt="0"/>
      <dgm:spPr/>
    </dgm:pt>
    <dgm:pt modelId="{129FACBD-FEA7-4473-8BD2-64FDD64BA018}" type="pres">
      <dgm:prSet presAssocID="{6BC281C4-BFFB-473D-B7FD-37F8E1869435}" presName="bgRect" presStyleLbl="bgShp" presStyleIdx="1" presStyleCnt="7"/>
      <dgm:spPr/>
    </dgm:pt>
    <dgm:pt modelId="{DCF4EABE-64A4-4F7D-8D91-8C5604317377}" type="pres">
      <dgm:prSet presAssocID="{6BC281C4-BFFB-473D-B7FD-37F8E1869435}"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D5932987-EB7E-4BE1-BA7B-F6EAA1EF1B64}" type="pres">
      <dgm:prSet presAssocID="{6BC281C4-BFFB-473D-B7FD-37F8E1869435}" presName="spaceRect" presStyleCnt="0"/>
      <dgm:spPr/>
    </dgm:pt>
    <dgm:pt modelId="{471914FD-74B3-47EA-910B-CEEA7D50185E}" type="pres">
      <dgm:prSet presAssocID="{6BC281C4-BFFB-473D-B7FD-37F8E1869435}" presName="parTx" presStyleLbl="revTx" presStyleIdx="1" presStyleCnt="8">
        <dgm:presLayoutVars>
          <dgm:chMax val="0"/>
          <dgm:chPref val="0"/>
        </dgm:presLayoutVars>
      </dgm:prSet>
      <dgm:spPr/>
    </dgm:pt>
    <dgm:pt modelId="{9AEB022E-9E50-4727-96AD-275893738990}" type="pres">
      <dgm:prSet presAssocID="{657C981C-2A51-409A-9853-98FF40D16E9A}" presName="sibTrans" presStyleCnt="0"/>
      <dgm:spPr/>
    </dgm:pt>
    <dgm:pt modelId="{428F3E2E-7F03-4651-BD42-27488782C394}" type="pres">
      <dgm:prSet presAssocID="{852EE117-8741-431E-BE5A-0C884DB69409}" presName="compNode" presStyleCnt="0"/>
      <dgm:spPr/>
    </dgm:pt>
    <dgm:pt modelId="{9754B396-E6CC-4068-BBF3-16427860DD62}" type="pres">
      <dgm:prSet presAssocID="{852EE117-8741-431E-BE5A-0C884DB69409}" presName="bgRect" presStyleLbl="bgShp" presStyleIdx="2" presStyleCnt="7"/>
      <dgm:spPr/>
    </dgm:pt>
    <dgm:pt modelId="{B590F079-F967-453A-9400-640A748A5336}" type="pres">
      <dgm:prSet presAssocID="{852EE117-8741-431E-BE5A-0C884DB69409}"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levision"/>
        </a:ext>
      </dgm:extLst>
    </dgm:pt>
    <dgm:pt modelId="{E47D3A33-E6FC-4A27-91AE-4E36F9EE92AF}" type="pres">
      <dgm:prSet presAssocID="{852EE117-8741-431E-BE5A-0C884DB69409}" presName="spaceRect" presStyleCnt="0"/>
      <dgm:spPr/>
    </dgm:pt>
    <dgm:pt modelId="{9116FD6A-1F41-411E-8149-53F123966B80}" type="pres">
      <dgm:prSet presAssocID="{852EE117-8741-431E-BE5A-0C884DB69409}" presName="parTx" presStyleLbl="revTx" presStyleIdx="2" presStyleCnt="8" custLinFactNeighborX="1524" custLinFactNeighborY="22255">
        <dgm:presLayoutVars>
          <dgm:chMax val="0"/>
          <dgm:chPref val="0"/>
        </dgm:presLayoutVars>
      </dgm:prSet>
      <dgm:spPr/>
    </dgm:pt>
    <dgm:pt modelId="{838BDF09-F477-4846-ADCA-33F6B3F7FEDD}" type="pres">
      <dgm:prSet presAssocID="{852EE117-8741-431E-BE5A-0C884DB69409}" presName="desTx" presStyleLbl="revTx" presStyleIdx="3" presStyleCnt="8" custLinFactNeighborX="-1421" custLinFactNeighborY="19124">
        <dgm:presLayoutVars/>
      </dgm:prSet>
      <dgm:spPr/>
    </dgm:pt>
    <dgm:pt modelId="{11ECBF63-0BCD-4FBB-8D07-A3857127BD48}" type="pres">
      <dgm:prSet presAssocID="{0B44335B-658F-4DB9-A363-8F132F3F23F8}" presName="sibTrans" presStyleCnt="0"/>
      <dgm:spPr/>
    </dgm:pt>
    <dgm:pt modelId="{3F21B0DC-1988-46C1-89B5-68CA8B263F8C}" type="pres">
      <dgm:prSet presAssocID="{7E6913C5-7D11-4A50-B415-AEAEF064CB7D}" presName="compNode" presStyleCnt="0"/>
      <dgm:spPr/>
    </dgm:pt>
    <dgm:pt modelId="{5AA71C11-B4D5-40F0-9C40-BC53BFCA4965}" type="pres">
      <dgm:prSet presAssocID="{7E6913C5-7D11-4A50-B415-AEAEF064CB7D}" presName="bgRect" presStyleLbl="bgShp" presStyleIdx="3" presStyleCnt="7"/>
      <dgm:spPr/>
    </dgm:pt>
    <dgm:pt modelId="{0D7D992A-594C-46B4-82DE-DA1913B38684}" type="pres">
      <dgm:prSet presAssocID="{7E6913C5-7D11-4A50-B415-AEAEF064CB7D}"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irplane"/>
        </a:ext>
      </dgm:extLst>
    </dgm:pt>
    <dgm:pt modelId="{5755ADF9-CAA2-4B65-A0F1-456C9EF1F80F}" type="pres">
      <dgm:prSet presAssocID="{7E6913C5-7D11-4A50-B415-AEAEF064CB7D}" presName="spaceRect" presStyleCnt="0"/>
      <dgm:spPr/>
    </dgm:pt>
    <dgm:pt modelId="{C0F5D0BC-0200-4821-A8EA-1E4AEB14D248}" type="pres">
      <dgm:prSet presAssocID="{7E6913C5-7D11-4A50-B415-AEAEF064CB7D}" presName="parTx" presStyleLbl="revTx" presStyleIdx="4" presStyleCnt="8">
        <dgm:presLayoutVars>
          <dgm:chMax val="0"/>
          <dgm:chPref val="0"/>
        </dgm:presLayoutVars>
      </dgm:prSet>
      <dgm:spPr/>
    </dgm:pt>
    <dgm:pt modelId="{82E595EB-9F77-41F8-A929-3A696CB7D878}" type="pres">
      <dgm:prSet presAssocID="{0CE31B8A-ADAC-4B36-B9F8-EF620E7883D9}" presName="sibTrans" presStyleCnt="0"/>
      <dgm:spPr/>
    </dgm:pt>
    <dgm:pt modelId="{D8C718A2-BF0E-4595-B868-7DE448F21044}" type="pres">
      <dgm:prSet presAssocID="{389B6AE7-F603-4778-9F37-166199E11A4E}" presName="compNode" presStyleCnt="0"/>
      <dgm:spPr/>
    </dgm:pt>
    <dgm:pt modelId="{06CCC1A2-E94A-4D77-96E9-3F3E3B997B6E}" type="pres">
      <dgm:prSet presAssocID="{389B6AE7-F603-4778-9F37-166199E11A4E}" presName="bgRect" presStyleLbl="bgShp" presStyleIdx="4" presStyleCnt="7"/>
      <dgm:spPr/>
    </dgm:pt>
    <dgm:pt modelId="{2F121C7C-0E99-49AE-A1A0-0514151A8AC4}" type="pres">
      <dgm:prSet presAssocID="{389B6AE7-F603-4778-9F37-166199E11A4E}"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Video camera"/>
        </a:ext>
      </dgm:extLst>
    </dgm:pt>
    <dgm:pt modelId="{5EDD7B4B-0E1C-416E-813C-3EF8F8181DF9}" type="pres">
      <dgm:prSet presAssocID="{389B6AE7-F603-4778-9F37-166199E11A4E}" presName="spaceRect" presStyleCnt="0"/>
      <dgm:spPr/>
    </dgm:pt>
    <dgm:pt modelId="{2EBB3BDF-B57C-4DB4-890F-C1AD2D6CE167}" type="pres">
      <dgm:prSet presAssocID="{389B6AE7-F603-4778-9F37-166199E11A4E}" presName="parTx" presStyleLbl="revTx" presStyleIdx="5" presStyleCnt="8">
        <dgm:presLayoutVars>
          <dgm:chMax val="0"/>
          <dgm:chPref val="0"/>
        </dgm:presLayoutVars>
      </dgm:prSet>
      <dgm:spPr/>
    </dgm:pt>
    <dgm:pt modelId="{9F4E9681-936A-4C6F-9505-2CCA0ABBC2D5}" type="pres">
      <dgm:prSet presAssocID="{3B0F87DC-1708-4EA6-9F13-3C137DA41E47}" presName="sibTrans" presStyleCnt="0"/>
      <dgm:spPr/>
    </dgm:pt>
    <dgm:pt modelId="{CCECEA55-ADF7-45DC-A1BA-03DB24DC0274}" type="pres">
      <dgm:prSet presAssocID="{9BF2A9E0-AA12-41E2-9449-05B5AC1DC735}" presName="compNode" presStyleCnt="0"/>
      <dgm:spPr/>
    </dgm:pt>
    <dgm:pt modelId="{E069391C-BB18-4E41-9C14-80804AD322BE}" type="pres">
      <dgm:prSet presAssocID="{9BF2A9E0-AA12-41E2-9449-05B5AC1DC735}" presName="bgRect" presStyleLbl="bgShp" presStyleIdx="5" presStyleCnt="7" custFlipVert="1" custScaleY="47153"/>
      <dgm:spPr/>
    </dgm:pt>
    <dgm:pt modelId="{7CDAC8F3-745E-44D8-A359-63A8277C9401}" type="pres">
      <dgm:prSet presAssocID="{9BF2A9E0-AA12-41E2-9449-05B5AC1DC735}"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Remote control"/>
        </a:ext>
      </dgm:extLst>
    </dgm:pt>
    <dgm:pt modelId="{2CA9B60E-1B54-404A-9DF5-C258B1F9F2FB}" type="pres">
      <dgm:prSet presAssocID="{9BF2A9E0-AA12-41E2-9449-05B5AC1DC735}" presName="spaceRect" presStyleCnt="0"/>
      <dgm:spPr/>
    </dgm:pt>
    <dgm:pt modelId="{70E38CC0-8F3B-4F5E-90FB-BB42F258F098}" type="pres">
      <dgm:prSet presAssocID="{9BF2A9E0-AA12-41E2-9449-05B5AC1DC735}" presName="parTx" presStyleLbl="revTx" presStyleIdx="6" presStyleCnt="8">
        <dgm:presLayoutVars>
          <dgm:chMax val="0"/>
          <dgm:chPref val="0"/>
        </dgm:presLayoutVars>
      </dgm:prSet>
      <dgm:spPr/>
    </dgm:pt>
    <dgm:pt modelId="{751BF501-AB00-4319-8587-59DF42294A15}" type="pres">
      <dgm:prSet presAssocID="{5D6C18BD-6733-4D0A-BD26-3FEE27A20994}" presName="sibTrans" presStyleCnt="0"/>
      <dgm:spPr/>
    </dgm:pt>
    <dgm:pt modelId="{D3B074C8-D197-4619-807B-84F17828126B}" type="pres">
      <dgm:prSet presAssocID="{F6C1F9A4-404A-4BBA-900B-15DC34E1A849}" presName="compNode" presStyleCnt="0"/>
      <dgm:spPr/>
    </dgm:pt>
    <dgm:pt modelId="{00F45B3E-E14F-4E5C-A5CF-0C14FDEA7247}" type="pres">
      <dgm:prSet presAssocID="{F6C1F9A4-404A-4BBA-900B-15DC34E1A849}" presName="bgRect" presStyleLbl="bgShp" presStyleIdx="6" presStyleCnt="7"/>
      <dgm:spPr/>
    </dgm:pt>
    <dgm:pt modelId="{C05E03CE-632B-4925-BF34-B59D9FBB0E26}" type="pres">
      <dgm:prSet presAssocID="{F6C1F9A4-404A-4BBA-900B-15DC34E1A849}"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World"/>
        </a:ext>
      </dgm:extLst>
    </dgm:pt>
    <dgm:pt modelId="{20438C82-2ACF-46ED-8938-ADA72233FFAF}" type="pres">
      <dgm:prSet presAssocID="{F6C1F9A4-404A-4BBA-900B-15DC34E1A849}" presName="spaceRect" presStyleCnt="0"/>
      <dgm:spPr/>
    </dgm:pt>
    <dgm:pt modelId="{698A7589-B7A4-44CB-8737-5BE161EEFDBF}" type="pres">
      <dgm:prSet presAssocID="{F6C1F9A4-404A-4BBA-900B-15DC34E1A849}" presName="parTx" presStyleLbl="revTx" presStyleIdx="7" presStyleCnt="8">
        <dgm:presLayoutVars>
          <dgm:chMax val="0"/>
          <dgm:chPref val="0"/>
        </dgm:presLayoutVars>
      </dgm:prSet>
      <dgm:spPr/>
    </dgm:pt>
  </dgm:ptLst>
  <dgm:cxnLst>
    <dgm:cxn modelId="{33B7100D-CA91-4CCB-8EA7-6D8E3D76C4B9}" type="presOf" srcId="{389B6AE7-F603-4778-9F37-166199E11A4E}" destId="{2EBB3BDF-B57C-4DB4-890F-C1AD2D6CE167}" srcOrd="0" destOrd="0" presId="urn:microsoft.com/office/officeart/2018/2/layout/IconVerticalSolidList"/>
    <dgm:cxn modelId="{ECA81323-838B-49CF-A7CF-A51CD7721A1C}" type="presOf" srcId="{6BC281C4-BFFB-473D-B7FD-37F8E1869435}" destId="{471914FD-74B3-47EA-910B-CEEA7D50185E}" srcOrd="0" destOrd="0" presId="urn:microsoft.com/office/officeart/2018/2/layout/IconVerticalSolidList"/>
    <dgm:cxn modelId="{7CF1F925-C412-4A93-8D97-5436B7F30398}" srcId="{79ADCF74-8AFA-45FB-A643-054C2BE0978A}" destId="{7E6913C5-7D11-4A50-B415-AEAEF064CB7D}" srcOrd="3" destOrd="0" parTransId="{96BC26B8-5719-419C-BEA7-15D173ECD1CE}" sibTransId="{0CE31B8A-ADAC-4B36-B9F8-EF620E7883D9}"/>
    <dgm:cxn modelId="{689FFE25-6A18-442D-9289-4631DE34F042}" srcId="{79ADCF74-8AFA-45FB-A643-054C2BE0978A}" destId="{6BC281C4-BFFB-473D-B7FD-37F8E1869435}" srcOrd="1" destOrd="0" parTransId="{25EEF93E-9F72-425F-B6FB-E40BE3736C28}" sibTransId="{657C981C-2A51-409A-9853-98FF40D16E9A}"/>
    <dgm:cxn modelId="{3D44B339-ADDC-4071-8981-02A809EF4049}" type="presOf" srcId="{7E6913C5-7D11-4A50-B415-AEAEF064CB7D}" destId="{C0F5D0BC-0200-4821-A8EA-1E4AEB14D248}" srcOrd="0" destOrd="0" presId="urn:microsoft.com/office/officeart/2018/2/layout/IconVerticalSolidList"/>
    <dgm:cxn modelId="{182FA64A-54F3-4E12-8241-5774A8E0373C}" srcId="{852EE117-8741-431E-BE5A-0C884DB69409}" destId="{DFB933C0-9C56-4E29-B4F8-1A51032F7869}" srcOrd="0" destOrd="0" parTransId="{1DC9EF43-6A07-4735-A9D5-9DA63DBAB79F}" sibTransId="{ADABC15C-1042-411B-BDFF-35AC1E475E98}"/>
    <dgm:cxn modelId="{22482650-62AF-45F2-A5A4-E0C3F919E34A}" type="presOf" srcId="{9BF2A9E0-AA12-41E2-9449-05B5AC1DC735}" destId="{70E38CC0-8F3B-4F5E-90FB-BB42F258F098}" srcOrd="0" destOrd="0" presId="urn:microsoft.com/office/officeart/2018/2/layout/IconVerticalSolidList"/>
    <dgm:cxn modelId="{DE63D17C-2574-4A0A-9D1B-FFB5F692A511}" srcId="{79ADCF74-8AFA-45FB-A643-054C2BE0978A}" destId="{9BF2A9E0-AA12-41E2-9449-05B5AC1DC735}" srcOrd="5" destOrd="0" parTransId="{83D5A3FB-C4BF-4D4F-A540-62CB168295D5}" sibTransId="{5D6C18BD-6733-4D0A-BD26-3FEE27A20994}"/>
    <dgm:cxn modelId="{086B3C7F-797A-4219-9F64-1543076F0636}" type="presOf" srcId="{CE2B8D98-9F2C-4490-91B2-4BFE33D21C28}" destId="{459C3F74-BABD-4676-AFBB-A1494EDF8292}" srcOrd="0" destOrd="0" presId="urn:microsoft.com/office/officeart/2018/2/layout/IconVerticalSolidList"/>
    <dgm:cxn modelId="{7A41CB86-AEAC-41DA-A48D-55EC69A391BA}" type="presOf" srcId="{79ADCF74-8AFA-45FB-A643-054C2BE0978A}" destId="{0EDF1520-7AEF-4FA4-92B2-EE1F3DA9D9C5}" srcOrd="0" destOrd="0" presId="urn:microsoft.com/office/officeart/2018/2/layout/IconVerticalSolidList"/>
    <dgm:cxn modelId="{9885DD90-6758-469E-A1EA-CDE408E27608}" srcId="{79ADCF74-8AFA-45FB-A643-054C2BE0978A}" destId="{CE2B8D98-9F2C-4490-91B2-4BFE33D21C28}" srcOrd="0" destOrd="0" parTransId="{C05FD82E-C903-46E5-B3A9-02B0B5AB3FC3}" sibTransId="{3A001B75-D00C-42AE-9FB4-FD4D5C296DDF}"/>
    <dgm:cxn modelId="{572C339B-0B1F-43FA-A6E2-CDFA00DC0EFF}" type="presOf" srcId="{852EE117-8741-431E-BE5A-0C884DB69409}" destId="{9116FD6A-1F41-411E-8149-53F123966B80}" srcOrd="0" destOrd="0" presId="urn:microsoft.com/office/officeart/2018/2/layout/IconVerticalSolidList"/>
    <dgm:cxn modelId="{6A6A47BA-E2E1-4E44-87D1-357474DAE7CA}" srcId="{79ADCF74-8AFA-45FB-A643-054C2BE0978A}" destId="{389B6AE7-F603-4778-9F37-166199E11A4E}" srcOrd="4" destOrd="0" parTransId="{A8348073-6E35-435B-AD3B-5D3895A003F5}" sibTransId="{3B0F87DC-1708-4EA6-9F13-3C137DA41E47}"/>
    <dgm:cxn modelId="{722B63BF-7EDE-4494-AD1B-8925E697E9D3}" srcId="{79ADCF74-8AFA-45FB-A643-054C2BE0978A}" destId="{852EE117-8741-431E-BE5A-0C884DB69409}" srcOrd="2" destOrd="0" parTransId="{0D04AA5E-93A0-4833-B89B-CC87F1A5FE17}" sibTransId="{0B44335B-658F-4DB9-A363-8F132F3F23F8}"/>
    <dgm:cxn modelId="{904208C5-4033-461E-8280-31FC1C928EE5}" srcId="{852EE117-8741-431E-BE5A-0C884DB69409}" destId="{5EA6C26F-1350-4B48-9B5F-016694320D5D}" srcOrd="1" destOrd="0" parTransId="{CE64B4B1-E45B-4844-BDA0-2D2A0F6D4A66}" sibTransId="{3EBF0B9B-E7D7-4BE1-BFFA-AE47B82BD076}"/>
    <dgm:cxn modelId="{F112DBE1-86D6-4CB0-AAAC-179898A5CAF4}" type="presOf" srcId="{5EA6C26F-1350-4B48-9B5F-016694320D5D}" destId="{838BDF09-F477-4846-ADCA-33F6B3F7FEDD}" srcOrd="0" destOrd="1" presId="urn:microsoft.com/office/officeart/2018/2/layout/IconVerticalSolidList"/>
    <dgm:cxn modelId="{607478EC-D959-4855-8F66-5A44E653A758}" srcId="{79ADCF74-8AFA-45FB-A643-054C2BE0978A}" destId="{F6C1F9A4-404A-4BBA-900B-15DC34E1A849}" srcOrd="6" destOrd="0" parTransId="{D60837C1-9B89-47B6-9CCD-C034CE61513F}" sibTransId="{4F866A4E-6020-4841-B874-305E3C007D1A}"/>
    <dgm:cxn modelId="{4ADADEF5-BEFD-4429-99F6-8E2B05B8917D}" type="presOf" srcId="{F6C1F9A4-404A-4BBA-900B-15DC34E1A849}" destId="{698A7589-B7A4-44CB-8737-5BE161EEFDBF}" srcOrd="0" destOrd="0" presId="urn:microsoft.com/office/officeart/2018/2/layout/IconVerticalSolidList"/>
    <dgm:cxn modelId="{8D7CE3FC-6B0F-479A-920D-B9187B8134A1}" type="presOf" srcId="{DFB933C0-9C56-4E29-B4F8-1A51032F7869}" destId="{838BDF09-F477-4846-ADCA-33F6B3F7FEDD}" srcOrd="0" destOrd="0" presId="urn:microsoft.com/office/officeart/2018/2/layout/IconVerticalSolidList"/>
    <dgm:cxn modelId="{7C8DEE88-E902-4787-AE14-1D73A674C800}" type="presParOf" srcId="{0EDF1520-7AEF-4FA4-92B2-EE1F3DA9D9C5}" destId="{389DF53C-AA75-445D-8727-A32E37F0294C}" srcOrd="0" destOrd="0" presId="urn:microsoft.com/office/officeart/2018/2/layout/IconVerticalSolidList"/>
    <dgm:cxn modelId="{342B143C-1D3B-43E9-9991-03CF98CBC989}" type="presParOf" srcId="{389DF53C-AA75-445D-8727-A32E37F0294C}" destId="{AD13ABE3-A5D9-415B-AABE-9C3963D08F6E}" srcOrd="0" destOrd="0" presId="urn:microsoft.com/office/officeart/2018/2/layout/IconVerticalSolidList"/>
    <dgm:cxn modelId="{D050FA9F-0A4E-40EA-8CD5-E03944739595}" type="presParOf" srcId="{389DF53C-AA75-445D-8727-A32E37F0294C}" destId="{2554D097-8B4C-41D2-AE2E-A32743178CFF}" srcOrd="1" destOrd="0" presId="urn:microsoft.com/office/officeart/2018/2/layout/IconVerticalSolidList"/>
    <dgm:cxn modelId="{1133CABB-B733-41BD-9C9C-135736DC1821}" type="presParOf" srcId="{389DF53C-AA75-445D-8727-A32E37F0294C}" destId="{B27B4207-3A61-4E5E-96F1-735A4A2AFE40}" srcOrd="2" destOrd="0" presId="urn:microsoft.com/office/officeart/2018/2/layout/IconVerticalSolidList"/>
    <dgm:cxn modelId="{D22C4C7E-8755-4527-8BBA-D8EE4664647F}" type="presParOf" srcId="{389DF53C-AA75-445D-8727-A32E37F0294C}" destId="{459C3F74-BABD-4676-AFBB-A1494EDF8292}" srcOrd="3" destOrd="0" presId="urn:microsoft.com/office/officeart/2018/2/layout/IconVerticalSolidList"/>
    <dgm:cxn modelId="{2F68299C-EE5F-49A6-8728-382D95BB25D9}" type="presParOf" srcId="{0EDF1520-7AEF-4FA4-92B2-EE1F3DA9D9C5}" destId="{B5D44942-2803-4306-9DB1-2E21DD38A3DA}" srcOrd="1" destOrd="0" presId="urn:microsoft.com/office/officeart/2018/2/layout/IconVerticalSolidList"/>
    <dgm:cxn modelId="{44D73E19-951F-4566-B3BB-85A205E4D118}" type="presParOf" srcId="{0EDF1520-7AEF-4FA4-92B2-EE1F3DA9D9C5}" destId="{B91B4C25-AED3-4201-8EC1-0749FF256511}" srcOrd="2" destOrd="0" presId="urn:microsoft.com/office/officeart/2018/2/layout/IconVerticalSolidList"/>
    <dgm:cxn modelId="{D7FE153B-CD6F-45C3-B3BA-086C88C7490C}" type="presParOf" srcId="{B91B4C25-AED3-4201-8EC1-0749FF256511}" destId="{129FACBD-FEA7-4473-8BD2-64FDD64BA018}" srcOrd="0" destOrd="0" presId="urn:microsoft.com/office/officeart/2018/2/layout/IconVerticalSolidList"/>
    <dgm:cxn modelId="{C42FCD10-E6E8-4948-8EA8-993BDC1B3B23}" type="presParOf" srcId="{B91B4C25-AED3-4201-8EC1-0749FF256511}" destId="{DCF4EABE-64A4-4F7D-8D91-8C5604317377}" srcOrd="1" destOrd="0" presId="urn:microsoft.com/office/officeart/2018/2/layout/IconVerticalSolidList"/>
    <dgm:cxn modelId="{222844D5-A212-4BAE-B38A-6316DE494386}" type="presParOf" srcId="{B91B4C25-AED3-4201-8EC1-0749FF256511}" destId="{D5932987-EB7E-4BE1-BA7B-F6EAA1EF1B64}" srcOrd="2" destOrd="0" presId="urn:microsoft.com/office/officeart/2018/2/layout/IconVerticalSolidList"/>
    <dgm:cxn modelId="{613B6790-CD7C-4C90-875B-6A19C9D80796}" type="presParOf" srcId="{B91B4C25-AED3-4201-8EC1-0749FF256511}" destId="{471914FD-74B3-47EA-910B-CEEA7D50185E}" srcOrd="3" destOrd="0" presId="urn:microsoft.com/office/officeart/2018/2/layout/IconVerticalSolidList"/>
    <dgm:cxn modelId="{9964D00E-F328-4D90-9550-156F389C8E3B}" type="presParOf" srcId="{0EDF1520-7AEF-4FA4-92B2-EE1F3DA9D9C5}" destId="{9AEB022E-9E50-4727-96AD-275893738990}" srcOrd="3" destOrd="0" presId="urn:microsoft.com/office/officeart/2018/2/layout/IconVerticalSolidList"/>
    <dgm:cxn modelId="{4790638D-B0C2-4024-88E9-ECBD8E999529}" type="presParOf" srcId="{0EDF1520-7AEF-4FA4-92B2-EE1F3DA9D9C5}" destId="{428F3E2E-7F03-4651-BD42-27488782C394}" srcOrd="4" destOrd="0" presId="urn:microsoft.com/office/officeart/2018/2/layout/IconVerticalSolidList"/>
    <dgm:cxn modelId="{12FA4411-3ACB-4821-B8B2-3282CB158E41}" type="presParOf" srcId="{428F3E2E-7F03-4651-BD42-27488782C394}" destId="{9754B396-E6CC-4068-BBF3-16427860DD62}" srcOrd="0" destOrd="0" presId="urn:microsoft.com/office/officeart/2018/2/layout/IconVerticalSolidList"/>
    <dgm:cxn modelId="{F1E47CE8-8914-4B61-86CF-34420E9E3987}" type="presParOf" srcId="{428F3E2E-7F03-4651-BD42-27488782C394}" destId="{B590F079-F967-453A-9400-640A748A5336}" srcOrd="1" destOrd="0" presId="urn:microsoft.com/office/officeart/2018/2/layout/IconVerticalSolidList"/>
    <dgm:cxn modelId="{89A700CA-F0F7-4CF3-A843-EB3BB99D82C0}" type="presParOf" srcId="{428F3E2E-7F03-4651-BD42-27488782C394}" destId="{E47D3A33-E6FC-4A27-91AE-4E36F9EE92AF}" srcOrd="2" destOrd="0" presId="urn:microsoft.com/office/officeart/2018/2/layout/IconVerticalSolidList"/>
    <dgm:cxn modelId="{892596E3-C1E9-4397-8575-2570162F5DF2}" type="presParOf" srcId="{428F3E2E-7F03-4651-BD42-27488782C394}" destId="{9116FD6A-1F41-411E-8149-53F123966B80}" srcOrd="3" destOrd="0" presId="urn:microsoft.com/office/officeart/2018/2/layout/IconVerticalSolidList"/>
    <dgm:cxn modelId="{8D30B0C9-5254-49DD-A0C1-F2BA93F4BBF5}" type="presParOf" srcId="{428F3E2E-7F03-4651-BD42-27488782C394}" destId="{838BDF09-F477-4846-ADCA-33F6B3F7FEDD}" srcOrd="4" destOrd="0" presId="urn:microsoft.com/office/officeart/2018/2/layout/IconVerticalSolidList"/>
    <dgm:cxn modelId="{4F26C603-8525-44C2-A913-9701CCB3C802}" type="presParOf" srcId="{0EDF1520-7AEF-4FA4-92B2-EE1F3DA9D9C5}" destId="{11ECBF63-0BCD-4FBB-8D07-A3857127BD48}" srcOrd="5" destOrd="0" presId="urn:microsoft.com/office/officeart/2018/2/layout/IconVerticalSolidList"/>
    <dgm:cxn modelId="{50BF7FC5-8330-427C-B692-D5D742C09125}" type="presParOf" srcId="{0EDF1520-7AEF-4FA4-92B2-EE1F3DA9D9C5}" destId="{3F21B0DC-1988-46C1-89B5-68CA8B263F8C}" srcOrd="6" destOrd="0" presId="urn:microsoft.com/office/officeart/2018/2/layout/IconVerticalSolidList"/>
    <dgm:cxn modelId="{F5B8337A-B202-4013-B64F-C36A23435A8F}" type="presParOf" srcId="{3F21B0DC-1988-46C1-89B5-68CA8B263F8C}" destId="{5AA71C11-B4D5-40F0-9C40-BC53BFCA4965}" srcOrd="0" destOrd="0" presId="urn:microsoft.com/office/officeart/2018/2/layout/IconVerticalSolidList"/>
    <dgm:cxn modelId="{347DD341-BA2F-4D4C-82D2-D06333511F74}" type="presParOf" srcId="{3F21B0DC-1988-46C1-89B5-68CA8B263F8C}" destId="{0D7D992A-594C-46B4-82DE-DA1913B38684}" srcOrd="1" destOrd="0" presId="urn:microsoft.com/office/officeart/2018/2/layout/IconVerticalSolidList"/>
    <dgm:cxn modelId="{5629F9CC-F087-49F0-BE3B-F019E527AF32}" type="presParOf" srcId="{3F21B0DC-1988-46C1-89B5-68CA8B263F8C}" destId="{5755ADF9-CAA2-4B65-A0F1-456C9EF1F80F}" srcOrd="2" destOrd="0" presId="urn:microsoft.com/office/officeart/2018/2/layout/IconVerticalSolidList"/>
    <dgm:cxn modelId="{E12C8F5E-A216-40A7-890D-D8E7D27E8F60}" type="presParOf" srcId="{3F21B0DC-1988-46C1-89B5-68CA8B263F8C}" destId="{C0F5D0BC-0200-4821-A8EA-1E4AEB14D248}" srcOrd="3" destOrd="0" presId="urn:microsoft.com/office/officeart/2018/2/layout/IconVerticalSolidList"/>
    <dgm:cxn modelId="{BD5047BE-5804-41C9-BA83-108FED09A180}" type="presParOf" srcId="{0EDF1520-7AEF-4FA4-92B2-EE1F3DA9D9C5}" destId="{82E595EB-9F77-41F8-A929-3A696CB7D878}" srcOrd="7" destOrd="0" presId="urn:microsoft.com/office/officeart/2018/2/layout/IconVerticalSolidList"/>
    <dgm:cxn modelId="{A50E5965-688D-4A69-AF96-97B1EEABD762}" type="presParOf" srcId="{0EDF1520-7AEF-4FA4-92B2-EE1F3DA9D9C5}" destId="{D8C718A2-BF0E-4595-B868-7DE448F21044}" srcOrd="8" destOrd="0" presId="urn:microsoft.com/office/officeart/2018/2/layout/IconVerticalSolidList"/>
    <dgm:cxn modelId="{45ED3C33-D514-4087-A7C4-5AADDB1917F2}" type="presParOf" srcId="{D8C718A2-BF0E-4595-B868-7DE448F21044}" destId="{06CCC1A2-E94A-4D77-96E9-3F3E3B997B6E}" srcOrd="0" destOrd="0" presId="urn:microsoft.com/office/officeart/2018/2/layout/IconVerticalSolidList"/>
    <dgm:cxn modelId="{A128E0DE-DA51-4C47-8933-1058F4F2BA5D}" type="presParOf" srcId="{D8C718A2-BF0E-4595-B868-7DE448F21044}" destId="{2F121C7C-0E99-49AE-A1A0-0514151A8AC4}" srcOrd="1" destOrd="0" presId="urn:microsoft.com/office/officeart/2018/2/layout/IconVerticalSolidList"/>
    <dgm:cxn modelId="{E4813BF5-77AD-4CA4-85D6-E12290339306}" type="presParOf" srcId="{D8C718A2-BF0E-4595-B868-7DE448F21044}" destId="{5EDD7B4B-0E1C-416E-813C-3EF8F8181DF9}" srcOrd="2" destOrd="0" presId="urn:microsoft.com/office/officeart/2018/2/layout/IconVerticalSolidList"/>
    <dgm:cxn modelId="{61AAC054-D450-47F2-982C-BD95F2E37CBC}" type="presParOf" srcId="{D8C718A2-BF0E-4595-B868-7DE448F21044}" destId="{2EBB3BDF-B57C-4DB4-890F-C1AD2D6CE167}" srcOrd="3" destOrd="0" presId="urn:microsoft.com/office/officeart/2018/2/layout/IconVerticalSolidList"/>
    <dgm:cxn modelId="{4EC81465-EC25-4F45-BB26-4DE3CBDE3639}" type="presParOf" srcId="{0EDF1520-7AEF-4FA4-92B2-EE1F3DA9D9C5}" destId="{9F4E9681-936A-4C6F-9505-2CCA0ABBC2D5}" srcOrd="9" destOrd="0" presId="urn:microsoft.com/office/officeart/2018/2/layout/IconVerticalSolidList"/>
    <dgm:cxn modelId="{6A0C0F60-C497-43E3-8AEF-A125EED7A4A1}" type="presParOf" srcId="{0EDF1520-7AEF-4FA4-92B2-EE1F3DA9D9C5}" destId="{CCECEA55-ADF7-45DC-A1BA-03DB24DC0274}" srcOrd="10" destOrd="0" presId="urn:microsoft.com/office/officeart/2018/2/layout/IconVerticalSolidList"/>
    <dgm:cxn modelId="{163C4964-999A-4EF7-9FFC-AB8ECC0A1109}" type="presParOf" srcId="{CCECEA55-ADF7-45DC-A1BA-03DB24DC0274}" destId="{E069391C-BB18-4E41-9C14-80804AD322BE}" srcOrd="0" destOrd="0" presId="urn:microsoft.com/office/officeart/2018/2/layout/IconVerticalSolidList"/>
    <dgm:cxn modelId="{1A7992CE-595E-4766-AA56-82F3BD15DDAE}" type="presParOf" srcId="{CCECEA55-ADF7-45DC-A1BA-03DB24DC0274}" destId="{7CDAC8F3-745E-44D8-A359-63A8277C9401}" srcOrd="1" destOrd="0" presId="urn:microsoft.com/office/officeart/2018/2/layout/IconVerticalSolidList"/>
    <dgm:cxn modelId="{7791CE2C-EB0D-4492-A4E9-BE861C300028}" type="presParOf" srcId="{CCECEA55-ADF7-45DC-A1BA-03DB24DC0274}" destId="{2CA9B60E-1B54-404A-9DF5-C258B1F9F2FB}" srcOrd="2" destOrd="0" presId="urn:microsoft.com/office/officeart/2018/2/layout/IconVerticalSolidList"/>
    <dgm:cxn modelId="{2984E6AD-7966-4276-B842-D3D45924FE4A}" type="presParOf" srcId="{CCECEA55-ADF7-45DC-A1BA-03DB24DC0274}" destId="{70E38CC0-8F3B-4F5E-90FB-BB42F258F098}" srcOrd="3" destOrd="0" presId="urn:microsoft.com/office/officeart/2018/2/layout/IconVerticalSolidList"/>
    <dgm:cxn modelId="{38531EFB-D4AD-4AD4-9BE5-B1628BBE3A9D}" type="presParOf" srcId="{0EDF1520-7AEF-4FA4-92B2-EE1F3DA9D9C5}" destId="{751BF501-AB00-4319-8587-59DF42294A15}" srcOrd="11" destOrd="0" presId="urn:microsoft.com/office/officeart/2018/2/layout/IconVerticalSolidList"/>
    <dgm:cxn modelId="{5137A532-BFCC-4CC6-9A13-F2368A07882D}" type="presParOf" srcId="{0EDF1520-7AEF-4FA4-92B2-EE1F3DA9D9C5}" destId="{D3B074C8-D197-4619-807B-84F17828126B}" srcOrd="12" destOrd="0" presId="urn:microsoft.com/office/officeart/2018/2/layout/IconVerticalSolidList"/>
    <dgm:cxn modelId="{CB285C3E-00AE-47CD-BFA7-E14C0068093A}" type="presParOf" srcId="{D3B074C8-D197-4619-807B-84F17828126B}" destId="{00F45B3E-E14F-4E5C-A5CF-0C14FDEA7247}" srcOrd="0" destOrd="0" presId="urn:microsoft.com/office/officeart/2018/2/layout/IconVerticalSolidList"/>
    <dgm:cxn modelId="{ACEF30D3-2415-4AB6-89EA-2D07DF2E47F0}" type="presParOf" srcId="{D3B074C8-D197-4619-807B-84F17828126B}" destId="{C05E03CE-632B-4925-BF34-B59D9FBB0E26}" srcOrd="1" destOrd="0" presId="urn:microsoft.com/office/officeart/2018/2/layout/IconVerticalSolidList"/>
    <dgm:cxn modelId="{1CF1522C-E503-43CC-8CED-2B805E1F522E}" type="presParOf" srcId="{D3B074C8-D197-4619-807B-84F17828126B}" destId="{20438C82-2ACF-46ED-8938-ADA72233FFAF}" srcOrd="2" destOrd="0" presId="urn:microsoft.com/office/officeart/2018/2/layout/IconVerticalSolidList"/>
    <dgm:cxn modelId="{11AE7EE4-8FC5-4BE9-8158-5161400622CF}" type="presParOf" srcId="{D3B074C8-D197-4619-807B-84F17828126B}" destId="{698A7589-B7A4-44CB-8737-5BE161EEFD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3ABE3-A5D9-415B-AABE-9C3963D08F6E}">
      <dsp:nvSpPr>
        <dsp:cNvPr id="0" name=""/>
        <dsp:cNvSpPr/>
      </dsp:nvSpPr>
      <dsp:spPr>
        <a:xfrm>
          <a:off x="0" y="0"/>
          <a:ext cx="4526120" cy="6614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54D097-8B4C-41D2-AE2E-A32743178CFF}">
      <dsp:nvSpPr>
        <dsp:cNvPr id="0" name=""/>
        <dsp:cNvSpPr/>
      </dsp:nvSpPr>
      <dsp:spPr>
        <a:xfrm>
          <a:off x="200083" y="149302"/>
          <a:ext cx="363788" cy="36378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C3F74-BABD-4676-AFBB-A1494EDF8292}">
      <dsp:nvSpPr>
        <dsp:cNvPr id="0" name=""/>
        <dsp:cNvSpPr/>
      </dsp:nvSpPr>
      <dsp:spPr>
        <a:xfrm>
          <a:off x="763955" y="480"/>
          <a:ext cx="3762164" cy="66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02" tIns="70002" rIns="70002" bIns="70002" numCol="1" spcCol="1270" anchor="ctr" anchorCtr="0">
          <a:noAutofit/>
        </a:bodyPr>
        <a:lstStyle/>
        <a:p>
          <a:pPr marL="0" lvl="0" indent="0" algn="l" defTabSz="711200">
            <a:lnSpc>
              <a:spcPct val="100000"/>
            </a:lnSpc>
            <a:spcBef>
              <a:spcPct val="0"/>
            </a:spcBef>
            <a:spcAft>
              <a:spcPct val="35000"/>
            </a:spcAft>
            <a:buNone/>
          </a:pPr>
          <a:r>
            <a:rPr lang="en-US" sz="1600" b="1" kern="1200" dirty="0"/>
            <a:t>WEB TV BASE-with AR Technology!</a:t>
          </a:r>
          <a:endParaRPr lang="en-US" sz="1600" kern="1200" dirty="0"/>
        </a:p>
      </dsp:txBody>
      <dsp:txXfrm>
        <a:off x="763955" y="480"/>
        <a:ext cx="3762164" cy="661433"/>
      </dsp:txXfrm>
    </dsp:sp>
    <dsp:sp modelId="{129FACBD-FEA7-4473-8BD2-64FDD64BA018}">
      <dsp:nvSpPr>
        <dsp:cNvPr id="0" name=""/>
        <dsp:cNvSpPr/>
      </dsp:nvSpPr>
      <dsp:spPr>
        <a:xfrm>
          <a:off x="0" y="827271"/>
          <a:ext cx="4526120" cy="6614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4EABE-64A4-4F7D-8D91-8C5604317377}">
      <dsp:nvSpPr>
        <dsp:cNvPr id="0" name=""/>
        <dsp:cNvSpPr/>
      </dsp:nvSpPr>
      <dsp:spPr>
        <a:xfrm>
          <a:off x="200083" y="976094"/>
          <a:ext cx="363788" cy="36378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914FD-74B3-47EA-910B-CEEA7D50185E}">
      <dsp:nvSpPr>
        <dsp:cNvPr id="0" name=""/>
        <dsp:cNvSpPr/>
      </dsp:nvSpPr>
      <dsp:spPr>
        <a:xfrm>
          <a:off x="763955" y="827271"/>
          <a:ext cx="3762164" cy="66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02" tIns="70002" rIns="70002" bIns="70002" numCol="1" spcCol="1270" anchor="ctr" anchorCtr="0">
          <a:noAutofit/>
        </a:bodyPr>
        <a:lstStyle/>
        <a:p>
          <a:pPr marL="0" lvl="0" indent="0" algn="l" defTabSz="711200">
            <a:lnSpc>
              <a:spcPct val="100000"/>
            </a:lnSpc>
            <a:spcBef>
              <a:spcPct val="0"/>
            </a:spcBef>
            <a:spcAft>
              <a:spcPct val="35000"/>
            </a:spcAft>
            <a:buNone/>
          </a:pPr>
          <a:r>
            <a:rPr lang="en-US" sz="1600" b="1" kern="1200" dirty="0"/>
            <a:t>Unique content for TECH and Financial </a:t>
          </a:r>
          <a:endParaRPr lang="en-US" sz="1600" kern="1200" dirty="0"/>
        </a:p>
      </dsp:txBody>
      <dsp:txXfrm>
        <a:off x="763955" y="827271"/>
        <a:ext cx="3762164" cy="661433"/>
      </dsp:txXfrm>
    </dsp:sp>
    <dsp:sp modelId="{9754B396-E6CC-4068-BBF3-16427860DD62}">
      <dsp:nvSpPr>
        <dsp:cNvPr id="0" name=""/>
        <dsp:cNvSpPr/>
      </dsp:nvSpPr>
      <dsp:spPr>
        <a:xfrm>
          <a:off x="0" y="1654063"/>
          <a:ext cx="4526120" cy="6614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90F079-F967-453A-9400-640A748A5336}">
      <dsp:nvSpPr>
        <dsp:cNvPr id="0" name=""/>
        <dsp:cNvSpPr/>
      </dsp:nvSpPr>
      <dsp:spPr>
        <a:xfrm>
          <a:off x="200083" y="1802885"/>
          <a:ext cx="363788" cy="36378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6FD6A-1F41-411E-8149-53F123966B80}">
      <dsp:nvSpPr>
        <dsp:cNvPr id="0" name=""/>
        <dsp:cNvSpPr/>
      </dsp:nvSpPr>
      <dsp:spPr>
        <a:xfrm>
          <a:off x="794995" y="1801265"/>
          <a:ext cx="2036754" cy="66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02" tIns="70002" rIns="70002" bIns="70002" numCol="1" spcCol="1270" anchor="ctr" anchorCtr="0">
          <a:noAutofit/>
        </a:bodyPr>
        <a:lstStyle/>
        <a:p>
          <a:pPr marL="0" lvl="0" indent="0" algn="l" defTabSz="711200">
            <a:lnSpc>
              <a:spcPct val="100000"/>
            </a:lnSpc>
            <a:spcBef>
              <a:spcPct val="0"/>
            </a:spcBef>
            <a:spcAft>
              <a:spcPct val="35000"/>
            </a:spcAft>
            <a:buNone/>
          </a:pPr>
          <a:r>
            <a:rPr lang="en-US" sz="1600" b="1" kern="1200" dirty="0"/>
            <a:t>PODTV Platform (New)</a:t>
          </a:r>
          <a:endParaRPr lang="en-US" sz="1600" kern="1200" dirty="0"/>
        </a:p>
      </dsp:txBody>
      <dsp:txXfrm>
        <a:off x="794995" y="1801265"/>
        <a:ext cx="2036754" cy="661433"/>
      </dsp:txXfrm>
    </dsp:sp>
    <dsp:sp modelId="{838BDF09-F477-4846-ADCA-33F6B3F7FEDD}">
      <dsp:nvSpPr>
        <dsp:cNvPr id="0" name=""/>
        <dsp:cNvSpPr/>
      </dsp:nvSpPr>
      <dsp:spPr>
        <a:xfrm>
          <a:off x="2776191" y="1780555"/>
          <a:ext cx="1725410" cy="66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02" tIns="70002" rIns="70002" bIns="70002" numCol="1" spcCol="1270" anchor="ctr" anchorCtr="0">
          <a:noAutofit/>
        </a:bodyPr>
        <a:lstStyle/>
        <a:p>
          <a:pPr marL="0" lvl="0" indent="0" algn="l" defTabSz="488950">
            <a:lnSpc>
              <a:spcPct val="100000"/>
            </a:lnSpc>
            <a:spcBef>
              <a:spcPct val="0"/>
            </a:spcBef>
            <a:spcAft>
              <a:spcPct val="35000"/>
            </a:spcAft>
            <a:buNone/>
          </a:pPr>
          <a:r>
            <a:rPr lang="en-US" sz="1100" b="1" kern="1200" dirty="0"/>
            <a:t>Viewers can dial in and participate on shows</a:t>
          </a:r>
          <a:endParaRPr lang="en-US" sz="1100" kern="1200" dirty="0"/>
        </a:p>
        <a:p>
          <a:pPr marL="0" lvl="0" indent="0" algn="l" defTabSz="488950">
            <a:lnSpc>
              <a:spcPct val="100000"/>
            </a:lnSpc>
            <a:spcBef>
              <a:spcPct val="0"/>
            </a:spcBef>
            <a:spcAft>
              <a:spcPct val="35000"/>
            </a:spcAft>
            <a:buNone/>
          </a:pPr>
          <a:r>
            <a:rPr lang="en-US" sz="1100" b="1" kern="1200"/>
            <a:t>Cost effective to produce</a:t>
          </a:r>
          <a:endParaRPr lang="en-US" sz="1100" kern="1200"/>
        </a:p>
      </dsp:txBody>
      <dsp:txXfrm>
        <a:off x="2776191" y="1780555"/>
        <a:ext cx="1725410" cy="661433"/>
      </dsp:txXfrm>
    </dsp:sp>
    <dsp:sp modelId="{5AA71C11-B4D5-40F0-9C40-BC53BFCA4965}">
      <dsp:nvSpPr>
        <dsp:cNvPr id="0" name=""/>
        <dsp:cNvSpPr/>
      </dsp:nvSpPr>
      <dsp:spPr>
        <a:xfrm>
          <a:off x="0" y="2480854"/>
          <a:ext cx="4526120" cy="6614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D992A-594C-46B4-82DE-DA1913B38684}">
      <dsp:nvSpPr>
        <dsp:cNvPr id="0" name=""/>
        <dsp:cNvSpPr/>
      </dsp:nvSpPr>
      <dsp:spPr>
        <a:xfrm>
          <a:off x="200083" y="2629677"/>
          <a:ext cx="363788" cy="36378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5D0BC-0200-4821-A8EA-1E4AEB14D248}">
      <dsp:nvSpPr>
        <dsp:cNvPr id="0" name=""/>
        <dsp:cNvSpPr/>
      </dsp:nvSpPr>
      <dsp:spPr>
        <a:xfrm>
          <a:off x="763955" y="2480854"/>
          <a:ext cx="3762164" cy="66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02" tIns="70002" rIns="70002" bIns="70002" numCol="1" spcCol="1270" anchor="ctr" anchorCtr="0">
          <a:noAutofit/>
        </a:bodyPr>
        <a:lstStyle/>
        <a:p>
          <a:pPr marL="0" lvl="0" indent="0" algn="l" defTabSz="711200">
            <a:lnSpc>
              <a:spcPct val="100000"/>
            </a:lnSpc>
            <a:spcBef>
              <a:spcPct val="0"/>
            </a:spcBef>
            <a:spcAft>
              <a:spcPct val="35000"/>
            </a:spcAft>
            <a:buNone/>
          </a:pPr>
          <a:r>
            <a:rPr lang="en-US" sz="1600" b="1" kern="1200"/>
            <a:t>Competitive air  rates </a:t>
          </a:r>
          <a:endParaRPr lang="en-US" sz="1600" kern="1200"/>
        </a:p>
      </dsp:txBody>
      <dsp:txXfrm>
        <a:off x="763955" y="2480854"/>
        <a:ext cx="3762164" cy="661433"/>
      </dsp:txXfrm>
    </dsp:sp>
    <dsp:sp modelId="{06CCC1A2-E94A-4D77-96E9-3F3E3B997B6E}">
      <dsp:nvSpPr>
        <dsp:cNvPr id="0" name=""/>
        <dsp:cNvSpPr/>
      </dsp:nvSpPr>
      <dsp:spPr>
        <a:xfrm>
          <a:off x="0" y="3307646"/>
          <a:ext cx="4526120" cy="6614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21C7C-0E99-49AE-A1A0-0514151A8AC4}">
      <dsp:nvSpPr>
        <dsp:cNvPr id="0" name=""/>
        <dsp:cNvSpPr/>
      </dsp:nvSpPr>
      <dsp:spPr>
        <a:xfrm>
          <a:off x="200083" y="3456468"/>
          <a:ext cx="363788" cy="36378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B3BDF-B57C-4DB4-890F-C1AD2D6CE167}">
      <dsp:nvSpPr>
        <dsp:cNvPr id="0" name=""/>
        <dsp:cNvSpPr/>
      </dsp:nvSpPr>
      <dsp:spPr>
        <a:xfrm>
          <a:off x="763955" y="3307646"/>
          <a:ext cx="3762164" cy="66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02" tIns="70002" rIns="70002" bIns="70002" numCol="1" spcCol="1270" anchor="ctr" anchorCtr="0">
          <a:noAutofit/>
        </a:bodyPr>
        <a:lstStyle/>
        <a:p>
          <a:pPr marL="0" lvl="0" indent="0" algn="l" defTabSz="711200">
            <a:lnSpc>
              <a:spcPct val="100000"/>
            </a:lnSpc>
            <a:spcBef>
              <a:spcPct val="0"/>
            </a:spcBef>
            <a:spcAft>
              <a:spcPct val="35000"/>
            </a:spcAft>
            <a:buNone/>
          </a:pPr>
          <a:r>
            <a:rPr lang="en-US" sz="1600" b="1" kern="1200" dirty="0"/>
            <a:t>Unique Quality Reality Video Content</a:t>
          </a:r>
          <a:endParaRPr lang="en-US" sz="1600" kern="1200" dirty="0"/>
        </a:p>
      </dsp:txBody>
      <dsp:txXfrm>
        <a:off x="763955" y="3307646"/>
        <a:ext cx="3762164" cy="661433"/>
      </dsp:txXfrm>
    </dsp:sp>
    <dsp:sp modelId="{E069391C-BB18-4E41-9C14-80804AD322BE}">
      <dsp:nvSpPr>
        <dsp:cNvPr id="0" name=""/>
        <dsp:cNvSpPr/>
      </dsp:nvSpPr>
      <dsp:spPr>
        <a:xfrm flipV="1">
          <a:off x="0" y="4309211"/>
          <a:ext cx="4526120" cy="311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DAC8F3-745E-44D8-A359-63A8277C9401}">
      <dsp:nvSpPr>
        <dsp:cNvPr id="0" name=""/>
        <dsp:cNvSpPr/>
      </dsp:nvSpPr>
      <dsp:spPr>
        <a:xfrm>
          <a:off x="200083" y="4283260"/>
          <a:ext cx="363788" cy="363788"/>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38CC0-8F3B-4F5E-90FB-BB42F258F098}">
      <dsp:nvSpPr>
        <dsp:cNvPr id="0" name=""/>
        <dsp:cNvSpPr/>
      </dsp:nvSpPr>
      <dsp:spPr>
        <a:xfrm>
          <a:off x="763955" y="4134437"/>
          <a:ext cx="3762164" cy="66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02" tIns="70002" rIns="70002" bIns="70002" numCol="1" spcCol="1270" anchor="ctr" anchorCtr="0">
          <a:noAutofit/>
        </a:bodyPr>
        <a:lstStyle/>
        <a:p>
          <a:pPr marL="0" lvl="0" indent="0" algn="l" defTabSz="711200">
            <a:lnSpc>
              <a:spcPct val="100000"/>
            </a:lnSpc>
            <a:spcBef>
              <a:spcPct val="0"/>
            </a:spcBef>
            <a:spcAft>
              <a:spcPct val="35000"/>
            </a:spcAft>
            <a:buNone/>
          </a:pPr>
          <a:r>
            <a:rPr lang="en-US" sz="1600" b="1" kern="1200" dirty="0"/>
            <a:t>International Network Broadcasted (Real TV)</a:t>
          </a:r>
          <a:endParaRPr lang="en-US" sz="1600" kern="1200" dirty="0"/>
        </a:p>
      </dsp:txBody>
      <dsp:txXfrm>
        <a:off x="763955" y="4134437"/>
        <a:ext cx="3762164" cy="661433"/>
      </dsp:txXfrm>
    </dsp:sp>
    <dsp:sp modelId="{00F45B3E-E14F-4E5C-A5CF-0C14FDEA7247}">
      <dsp:nvSpPr>
        <dsp:cNvPr id="0" name=""/>
        <dsp:cNvSpPr/>
      </dsp:nvSpPr>
      <dsp:spPr>
        <a:xfrm>
          <a:off x="0" y="4961229"/>
          <a:ext cx="4526120" cy="6614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E03CE-632B-4925-BF34-B59D9FBB0E26}">
      <dsp:nvSpPr>
        <dsp:cNvPr id="0" name=""/>
        <dsp:cNvSpPr/>
      </dsp:nvSpPr>
      <dsp:spPr>
        <a:xfrm>
          <a:off x="200083" y="5110051"/>
          <a:ext cx="363788" cy="363788"/>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A7589-B7A4-44CB-8737-5BE161EEFDBF}">
      <dsp:nvSpPr>
        <dsp:cNvPr id="0" name=""/>
        <dsp:cNvSpPr/>
      </dsp:nvSpPr>
      <dsp:spPr>
        <a:xfrm>
          <a:off x="763955" y="4961229"/>
          <a:ext cx="3762164" cy="66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02" tIns="70002" rIns="70002" bIns="70002" numCol="1" spcCol="1270" anchor="ctr" anchorCtr="0">
          <a:noAutofit/>
        </a:bodyPr>
        <a:lstStyle/>
        <a:p>
          <a:pPr marL="0" lvl="0" indent="0" algn="l" defTabSz="711200">
            <a:lnSpc>
              <a:spcPct val="100000"/>
            </a:lnSpc>
            <a:spcBef>
              <a:spcPct val="0"/>
            </a:spcBef>
            <a:spcAft>
              <a:spcPct val="35000"/>
            </a:spcAft>
            <a:buNone/>
          </a:pPr>
          <a:r>
            <a:rPr lang="en-US" sz="1600" b="1" kern="1200"/>
            <a:t>Global Exposure  - Global Board of Advisors</a:t>
          </a:r>
          <a:endParaRPr lang="en-US" sz="1600" kern="1200"/>
        </a:p>
      </dsp:txBody>
      <dsp:txXfrm>
        <a:off x="763955" y="4961229"/>
        <a:ext cx="3762164" cy="6614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EDB96-99B7-4994-B0D7-AF09347EF61E}" type="datetimeFigureOut">
              <a:rPr lang="en-US" smtClean="0"/>
              <a:t>12/21/2020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17F06-E698-49AA-A1C0-BDFD447D73DA}" type="slidenum">
              <a:rPr lang="en-US" smtClean="0"/>
              <a:t>‹#›</a:t>
            </a:fld>
            <a:endParaRPr lang="en-US"/>
          </a:p>
        </p:txBody>
      </p:sp>
    </p:spTree>
    <p:extLst>
      <p:ext uri="{BB962C8B-B14F-4D97-AF65-F5344CB8AC3E}">
        <p14:creationId xmlns:p14="http://schemas.microsoft.com/office/powerpoint/2010/main" val="388616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E17F06-E698-49AA-A1C0-BDFD447D73DA}" type="slidenum">
              <a:rPr lang="en-US" smtClean="0"/>
              <a:t>1</a:t>
            </a:fld>
            <a:endParaRPr lang="en-US"/>
          </a:p>
        </p:txBody>
      </p:sp>
    </p:spTree>
    <p:extLst>
      <p:ext uri="{BB962C8B-B14F-4D97-AF65-F5344CB8AC3E}">
        <p14:creationId xmlns:p14="http://schemas.microsoft.com/office/powerpoint/2010/main" val="193820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7F06-E698-49AA-A1C0-BDFD447D73DA}" type="slidenum">
              <a:rPr lang="en-US" smtClean="0"/>
              <a:t>9</a:t>
            </a:fld>
            <a:endParaRPr lang="en-US"/>
          </a:p>
        </p:txBody>
      </p:sp>
    </p:spTree>
    <p:extLst>
      <p:ext uri="{BB962C8B-B14F-4D97-AF65-F5344CB8AC3E}">
        <p14:creationId xmlns:p14="http://schemas.microsoft.com/office/powerpoint/2010/main" val="2577446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96DFF08F-DC6B-4601-B491-B0F83F6DD2DA}" type="datetimeFigureOut">
              <a:rPr lang="en-US" smtClean="0"/>
              <a:pPr/>
              <a:t>12/21/2020</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6192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265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326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58766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253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6370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12/21/2020</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9721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8749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557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48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96DFF08F-DC6B-4601-B491-B0F83F6DD2DA}" type="datetimeFigureOut">
              <a:rPr lang="en-US" smtClean="0"/>
              <a:t>12/21/2020</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014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84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254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58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025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645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514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spTree>
    <p:extLst>
      <p:ext uri="{BB962C8B-B14F-4D97-AF65-F5344CB8AC3E}">
        <p14:creationId xmlns:p14="http://schemas.microsoft.com/office/powerpoint/2010/main" val="154477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DFF08F-DC6B-4601-B491-B0F83F6DD2DA}" type="datetimeFigureOut">
              <a:rPr lang="en-US" smtClean="0"/>
              <a:pPr/>
              <a:t>12/21/2020</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7850251"/>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hyperlink" Target="http://www.ibmtv.tv/" TargetMode="External"/><Relationship Id="rId2" Type="http://schemas.openxmlformats.org/officeDocument/2006/relationships/hyperlink" Target="mailto:Kimberly@ibmtv.t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1" y="-27880"/>
            <a:ext cx="9144000" cy="4836695"/>
          </a:xfrm>
          <a:prstGeom prst="rect">
            <a:avLst/>
          </a:prstGeom>
        </p:spPr>
      </p:pic>
      <p:sp>
        <p:nvSpPr>
          <p:cNvPr id="3" name="Subtitle 2"/>
          <p:cNvSpPr>
            <a:spLocks noGrp="1"/>
          </p:cNvSpPr>
          <p:nvPr>
            <p:ph type="subTitle" idx="1"/>
          </p:nvPr>
        </p:nvSpPr>
        <p:spPr>
          <a:xfrm>
            <a:off x="-11151" y="4572001"/>
            <a:ext cx="9144000" cy="2285999"/>
          </a:xfrm>
          <a:solidFill>
            <a:schemeClr val="tx1"/>
          </a:solidFill>
        </p:spPr>
        <p:txBody>
          <a:bodyPr>
            <a:normAutofit fontScale="70000" lnSpcReduction="20000"/>
          </a:bodyPr>
          <a:lstStyle/>
          <a:p>
            <a:pPr>
              <a:lnSpc>
                <a:spcPct val="170000"/>
              </a:lnSpc>
              <a:spcBef>
                <a:spcPts val="600"/>
              </a:spcBef>
            </a:pPr>
            <a:r>
              <a:rPr lang="en-US" sz="3800" b="1" dirty="0">
                <a:solidFill>
                  <a:srgbClr val="FF0000"/>
                </a:solidFill>
              </a:rPr>
              <a:t>International Broadcast Media TV Network</a:t>
            </a:r>
          </a:p>
          <a:p>
            <a:pPr>
              <a:lnSpc>
                <a:spcPct val="170000"/>
              </a:lnSpc>
              <a:spcBef>
                <a:spcPts val="0"/>
              </a:spcBef>
            </a:pPr>
            <a:r>
              <a:rPr lang="en-US" sz="3000" b="1" dirty="0">
                <a:solidFill>
                  <a:srgbClr val="FF0000"/>
                </a:solidFill>
              </a:rPr>
              <a:t>  Broadcasting Across the Globe  to 122 Countries </a:t>
            </a:r>
          </a:p>
          <a:p>
            <a:pPr>
              <a:lnSpc>
                <a:spcPct val="170000"/>
              </a:lnSpc>
              <a:spcBef>
                <a:spcPts val="0"/>
              </a:spcBef>
            </a:pPr>
            <a:r>
              <a:rPr lang="en-US" sz="3000" b="1">
                <a:solidFill>
                  <a:srgbClr val="FF0000"/>
                </a:solidFill>
              </a:rPr>
              <a:t> </a:t>
            </a:r>
            <a:r>
              <a:rPr lang="en-US" sz="3000" b="1" dirty="0">
                <a:solidFill>
                  <a:srgbClr val="FF0000"/>
                </a:solidFill>
              </a:rPr>
              <a:t>Advertising that fits </a:t>
            </a:r>
            <a:r>
              <a:rPr lang="en-US" sz="3000" b="1">
                <a:solidFill>
                  <a:srgbClr val="FF0000"/>
                </a:solidFill>
              </a:rPr>
              <a:t>your budget!</a:t>
            </a:r>
            <a:endParaRPr lang="en-US" b="1" dirty="0">
              <a:solidFill>
                <a:srgbClr val="FF0000"/>
              </a:solidFill>
            </a:endParaRPr>
          </a:p>
          <a:p>
            <a:pPr>
              <a:spcBef>
                <a:spcPts val="1800"/>
              </a:spcBef>
            </a:pPr>
            <a:r>
              <a:rPr lang="en-US" sz="3400" dirty="0">
                <a:solidFill>
                  <a:schemeClr val="bg1"/>
                </a:solidFill>
              </a:rPr>
              <a:t>Sponsors and Advertising Kit</a:t>
            </a:r>
          </a:p>
        </p:txBody>
      </p:sp>
      <p:sp>
        <p:nvSpPr>
          <p:cNvPr id="4" name="TextBox 3"/>
          <p:cNvSpPr txBox="1"/>
          <p:nvPr/>
        </p:nvSpPr>
        <p:spPr>
          <a:xfrm>
            <a:off x="3838575" y="2819400"/>
            <a:ext cx="2257425" cy="609600"/>
          </a:xfrm>
          <a:prstGeom prst="rect">
            <a:avLst/>
          </a:prstGeom>
          <a:solidFill>
            <a:schemeClr val="tx1"/>
          </a:solidFill>
        </p:spPr>
        <p:txBody>
          <a:bodyPr wrap="square" lIns="91440" tIns="0" rIns="0" bIns="0" rtlCol="0">
            <a:noAutofit/>
          </a:bodyPr>
          <a:lstStyle/>
          <a:p>
            <a:r>
              <a:rPr lang="en-US" sz="3600" dirty="0">
                <a:solidFill>
                  <a:srgbClr val="FF0000"/>
                </a:solidFill>
              </a:rPr>
              <a:t>  </a:t>
            </a:r>
            <a:r>
              <a:rPr lang="en-US" sz="2800" b="1" dirty="0">
                <a:solidFill>
                  <a:srgbClr val="FF0000"/>
                </a:solidFill>
              </a:rPr>
              <a:t>IBMTV.TV</a:t>
            </a:r>
          </a:p>
        </p:txBody>
      </p:sp>
    </p:spTree>
    <p:extLst>
      <p:ext uri="{BB962C8B-B14F-4D97-AF65-F5344CB8AC3E}">
        <p14:creationId xmlns:p14="http://schemas.microsoft.com/office/powerpoint/2010/main" val="424760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66" name="Rectangle 65">
            <a:extLst>
              <a:ext uri="{FF2B5EF4-FFF2-40B4-BE49-F238E27FC236}">
                <a16:creationId xmlns:a16="http://schemas.microsoft.com/office/drawing/2014/main" id="{D706AE2E-B17B-43A3-84F8-9C0FE9466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4002"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CEFFB8CF-3E94-42D7-849C-841E7744B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69" name="Rectangle 5">
              <a:extLst>
                <a:ext uri="{FF2B5EF4-FFF2-40B4-BE49-F238E27FC236}">
                  <a16:creationId xmlns:a16="http://schemas.microsoft.com/office/drawing/2014/main" id="{C274DE9A-4502-4454-911E-B7FE9ED6DE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0" name="Freeform 6">
              <a:extLst>
                <a:ext uri="{FF2B5EF4-FFF2-40B4-BE49-F238E27FC236}">
                  <a16:creationId xmlns:a16="http://schemas.microsoft.com/office/drawing/2014/main" id="{76AFCF59-7BED-416B-ACD9-EA099C9B2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7">
              <a:extLst>
                <a:ext uri="{FF2B5EF4-FFF2-40B4-BE49-F238E27FC236}">
                  <a16:creationId xmlns:a16="http://schemas.microsoft.com/office/drawing/2014/main" id="{8EEECEBC-B149-42E5-8164-EE5456F06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Rectangle 8">
              <a:extLst>
                <a:ext uri="{FF2B5EF4-FFF2-40B4-BE49-F238E27FC236}">
                  <a16:creationId xmlns:a16="http://schemas.microsoft.com/office/drawing/2014/main" id="{03B49256-D2D8-436B-8F29-0C7E53366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3" name="Freeform 9">
              <a:extLst>
                <a:ext uri="{FF2B5EF4-FFF2-40B4-BE49-F238E27FC236}">
                  <a16:creationId xmlns:a16="http://schemas.microsoft.com/office/drawing/2014/main" id="{4045E56F-B537-408E-B346-B9B15C39A5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0">
              <a:extLst>
                <a:ext uri="{FF2B5EF4-FFF2-40B4-BE49-F238E27FC236}">
                  <a16:creationId xmlns:a16="http://schemas.microsoft.com/office/drawing/2014/main" id="{904BDB2F-0893-4AD7-A871-C808C9651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1">
              <a:extLst>
                <a:ext uri="{FF2B5EF4-FFF2-40B4-BE49-F238E27FC236}">
                  <a16:creationId xmlns:a16="http://schemas.microsoft.com/office/drawing/2014/main" id="{512D8C6F-C154-4928-9891-DDCF50DA6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2">
              <a:extLst>
                <a:ext uri="{FF2B5EF4-FFF2-40B4-BE49-F238E27FC236}">
                  <a16:creationId xmlns:a16="http://schemas.microsoft.com/office/drawing/2014/main" id="{7E2BBA63-D694-4AD5-976F-4F1CDB204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3">
              <a:extLst>
                <a:ext uri="{FF2B5EF4-FFF2-40B4-BE49-F238E27FC236}">
                  <a16:creationId xmlns:a16="http://schemas.microsoft.com/office/drawing/2014/main" id="{394F9847-4F95-42E8-AE7E-8DD8A0E27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4">
              <a:extLst>
                <a:ext uri="{FF2B5EF4-FFF2-40B4-BE49-F238E27FC236}">
                  <a16:creationId xmlns:a16="http://schemas.microsoft.com/office/drawing/2014/main" id="{48CE4CA3-085D-44AC-996B-9F347B7BC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5">
              <a:extLst>
                <a:ext uri="{FF2B5EF4-FFF2-40B4-BE49-F238E27FC236}">
                  <a16:creationId xmlns:a16="http://schemas.microsoft.com/office/drawing/2014/main" id="{0D7459AE-7E00-4707-B574-1D3636BB46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6">
              <a:extLst>
                <a:ext uri="{FF2B5EF4-FFF2-40B4-BE49-F238E27FC236}">
                  <a16:creationId xmlns:a16="http://schemas.microsoft.com/office/drawing/2014/main" id="{EF95E020-0C4A-4BD5-84BE-6DF8B8BCA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7">
              <a:extLst>
                <a:ext uri="{FF2B5EF4-FFF2-40B4-BE49-F238E27FC236}">
                  <a16:creationId xmlns:a16="http://schemas.microsoft.com/office/drawing/2014/main" id="{18CC4862-B9BB-4E63-9630-AA5241E68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8">
              <a:extLst>
                <a:ext uri="{FF2B5EF4-FFF2-40B4-BE49-F238E27FC236}">
                  <a16:creationId xmlns:a16="http://schemas.microsoft.com/office/drawing/2014/main" id="{156A0508-DDAB-4BFB-824D-CA9D3D833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9">
              <a:extLst>
                <a:ext uri="{FF2B5EF4-FFF2-40B4-BE49-F238E27FC236}">
                  <a16:creationId xmlns:a16="http://schemas.microsoft.com/office/drawing/2014/main" id="{E3B0103B-60DE-4385-B84E-53694FB9A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0">
              <a:extLst>
                <a:ext uri="{FF2B5EF4-FFF2-40B4-BE49-F238E27FC236}">
                  <a16:creationId xmlns:a16="http://schemas.microsoft.com/office/drawing/2014/main" id="{C8C1C0D4-C36E-4251-A97F-436AFA3797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1">
              <a:extLst>
                <a:ext uri="{FF2B5EF4-FFF2-40B4-BE49-F238E27FC236}">
                  <a16:creationId xmlns:a16="http://schemas.microsoft.com/office/drawing/2014/main" id="{550D7341-7849-4B72-A2D7-68B7161D4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2">
              <a:extLst>
                <a:ext uri="{FF2B5EF4-FFF2-40B4-BE49-F238E27FC236}">
                  <a16:creationId xmlns:a16="http://schemas.microsoft.com/office/drawing/2014/main" id="{C9E742C7-3FF2-4931-B087-46AAA6C33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3">
              <a:extLst>
                <a:ext uri="{FF2B5EF4-FFF2-40B4-BE49-F238E27FC236}">
                  <a16:creationId xmlns:a16="http://schemas.microsoft.com/office/drawing/2014/main" id="{424AF1DB-9264-4B94-9F0D-EF37F12D47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4">
              <a:extLst>
                <a:ext uri="{FF2B5EF4-FFF2-40B4-BE49-F238E27FC236}">
                  <a16:creationId xmlns:a16="http://schemas.microsoft.com/office/drawing/2014/main" id="{766E43D2-CF93-4468-9B12-FFB234513D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5">
              <a:extLst>
                <a:ext uri="{FF2B5EF4-FFF2-40B4-BE49-F238E27FC236}">
                  <a16:creationId xmlns:a16="http://schemas.microsoft.com/office/drawing/2014/main" id="{AC24EC38-E0E5-4A4E-A64D-359DD4A55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6">
              <a:extLst>
                <a:ext uri="{FF2B5EF4-FFF2-40B4-BE49-F238E27FC236}">
                  <a16:creationId xmlns:a16="http://schemas.microsoft.com/office/drawing/2014/main" id="{338D8FE1-6073-44CF-857C-9273A1607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7">
              <a:extLst>
                <a:ext uri="{FF2B5EF4-FFF2-40B4-BE49-F238E27FC236}">
                  <a16:creationId xmlns:a16="http://schemas.microsoft.com/office/drawing/2014/main" id="{39BAF819-1ABF-4754-B2E6-8C023A3B9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8">
              <a:extLst>
                <a:ext uri="{FF2B5EF4-FFF2-40B4-BE49-F238E27FC236}">
                  <a16:creationId xmlns:a16="http://schemas.microsoft.com/office/drawing/2014/main" id="{2B5FE77A-C8CA-4E0E-BA89-53BA982E6A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9">
              <a:extLst>
                <a:ext uri="{FF2B5EF4-FFF2-40B4-BE49-F238E27FC236}">
                  <a16:creationId xmlns:a16="http://schemas.microsoft.com/office/drawing/2014/main" id="{264169FF-BB01-4F56-812A-738BE4AAC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0">
              <a:extLst>
                <a:ext uri="{FF2B5EF4-FFF2-40B4-BE49-F238E27FC236}">
                  <a16:creationId xmlns:a16="http://schemas.microsoft.com/office/drawing/2014/main" id="{831BA8DD-49DA-443B-AD7A-1680CD287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1">
              <a:extLst>
                <a:ext uri="{FF2B5EF4-FFF2-40B4-BE49-F238E27FC236}">
                  <a16:creationId xmlns:a16="http://schemas.microsoft.com/office/drawing/2014/main" id="{15B5FD47-B408-4DD0-BA9C-76C3F6814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32">
              <a:extLst>
                <a:ext uri="{FF2B5EF4-FFF2-40B4-BE49-F238E27FC236}">
                  <a16:creationId xmlns:a16="http://schemas.microsoft.com/office/drawing/2014/main" id="{2432FB6B-FBB2-438F-A3BC-0392CA944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Rectangle 33">
              <a:extLst>
                <a:ext uri="{FF2B5EF4-FFF2-40B4-BE49-F238E27FC236}">
                  <a16:creationId xmlns:a16="http://schemas.microsoft.com/office/drawing/2014/main" id="{A9E1CA69-4810-4E1D-A227-EA4EF0151F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8" name="Freeform 34">
              <a:extLst>
                <a:ext uri="{FF2B5EF4-FFF2-40B4-BE49-F238E27FC236}">
                  <a16:creationId xmlns:a16="http://schemas.microsoft.com/office/drawing/2014/main" id="{978653C5-EFDF-4617-9A6A-E810A9C22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5">
              <a:extLst>
                <a:ext uri="{FF2B5EF4-FFF2-40B4-BE49-F238E27FC236}">
                  <a16:creationId xmlns:a16="http://schemas.microsoft.com/office/drawing/2014/main" id="{F1B9F231-1E6A-4122-81B0-043E2A5F5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6">
              <a:extLst>
                <a:ext uri="{FF2B5EF4-FFF2-40B4-BE49-F238E27FC236}">
                  <a16:creationId xmlns:a16="http://schemas.microsoft.com/office/drawing/2014/main" id="{DF2B6BD0-0057-43BC-8681-9FAC9FC53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7">
              <a:extLst>
                <a:ext uri="{FF2B5EF4-FFF2-40B4-BE49-F238E27FC236}">
                  <a16:creationId xmlns:a16="http://schemas.microsoft.com/office/drawing/2014/main" id="{6D7D7117-2276-4EB9-882B-A44A2DB06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8">
              <a:extLst>
                <a:ext uri="{FF2B5EF4-FFF2-40B4-BE49-F238E27FC236}">
                  <a16:creationId xmlns:a16="http://schemas.microsoft.com/office/drawing/2014/main" id="{98AD68EB-6444-4B28-8F06-C0B6111AC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9">
              <a:extLst>
                <a:ext uri="{FF2B5EF4-FFF2-40B4-BE49-F238E27FC236}">
                  <a16:creationId xmlns:a16="http://schemas.microsoft.com/office/drawing/2014/main" id="{438FA125-C459-48A2-913F-F5D04E160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0">
              <a:extLst>
                <a:ext uri="{FF2B5EF4-FFF2-40B4-BE49-F238E27FC236}">
                  <a16:creationId xmlns:a16="http://schemas.microsoft.com/office/drawing/2014/main" id="{18E796D1-6480-436F-947D-550CCE516E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1">
              <a:extLst>
                <a:ext uri="{FF2B5EF4-FFF2-40B4-BE49-F238E27FC236}">
                  <a16:creationId xmlns:a16="http://schemas.microsoft.com/office/drawing/2014/main" id="{4549B300-4F89-4E35-B5E7-53E3C6A54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2">
              <a:extLst>
                <a:ext uri="{FF2B5EF4-FFF2-40B4-BE49-F238E27FC236}">
                  <a16:creationId xmlns:a16="http://schemas.microsoft.com/office/drawing/2014/main" id="{D8DA6C40-62DD-4FB3-8D06-5A599E3823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3">
              <a:extLst>
                <a:ext uri="{FF2B5EF4-FFF2-40B4-BE49-F238E27FC236}">
                  <a16:creationId xmlns:a16="http://schemas.microsoft.com/office/drawing/2014/main" id="{28EE2B35-9D3D-4925-8DA9-9DF0E40B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44">
              <a:extLst>
                <a:ext uri="{FF2B5EF4-FFF2-40B4-BE49-F238E27FC236}">
                  <a16:creationId xmlns:a16="http://schemas.microsoft.com/office/drawing/2014/main" id="{9DB82611-4043-4758-81EC-2239619803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Rectangle 45">
              <a:extLst>
                <a:ext uri="{FF2B5EF4-FFF2-40B4-BE49-F238E27FC236}">
                  <a16:creationId xmlns:a16="http://schemas.microsoft.com/office/drawing/2014/main" id="{A8210AB3-0776-4F74-9227-5E448D1AFA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0" name="Freeform 46">
              <a:extLst>
                <a:ext uri="{FF2B5EF4-FFF2-40B4-BE49-F238E27FC236}">
                  <a16:creationId xmlns:a16="http://schemas.microsoft.com/office/drawing/2014/main" id="{002C10AB-E300-481E-AFA5-410481B16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7">
              <a:extLst>
                <a:ext uri="{FF2B5EF4-FFF2-40B4-BE49-F238E27FC236}">
                  <a16:creationId xmlns:a16="http://schemas.microsoft.com/office/drawing/2014/main" id="{11F47C5E-0453-4EF5-B969-A8263DC6A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8">
              <a:extLst>
                <a:ext uri="{FF2B5EF4-FFF2-40B4-BE49-F238E27FC236}">
                  <a16:creationId xmlns:a16="http://schemas.microsoft.com/office/drawing/2014/main" id="{D0CFDC87-55E8-40E1-BD98-4E1EA2C09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9">
              <a:extLst>
                <a:ext uri="{FF2B5EF4-FFF2-40B4-BE49-F238E27FC236}">
                  <a16:creationId xmlns:a16="http://schemas.microsoft.com/office/drawing/2014/main" id="{C1151505-8A7F-41D8-AE03-AD172E38C0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0">
              <a:extLst>
                <a:ext uri="{FF2B5EF4-FFF2-40B4-BE49-F238E27FC236}">
                  <a16:creationId xmlns:a16="http://schemas.microsoft.com/office/drawing/2014/main" id="{918DAD20-1F9F-41A7-B9D0-EE92F9B32D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51">
              <a:extLst>
                <a:ext uri="{FF2B5EF4-FFF2-40B4-BE49-F238E27FC236}">
                  <a16:creationId xmlns:a16="http://schemas.microsoft.com/office/drawing/2014/main" id="{D303B51B-ADCC-43C9-AE4F-0168CFA63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2">
              <a:extLst>
                <a:ext uri="{FF2B5EF4-FFF2-40B4-BE49-F238E27FC236}">
                  <a16:creationId xmlns:a16="http://schemas.microsoft.com/office/drawing/2014/main" id="{5621B409-0B0A-4827-81F9-684C335EE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3">
              <a:extLst>
                <a:ext uri="{FF2B5EF4-FFF2-40B4-BE49-F238E27FC236}">
                  <a16:creationId xmlns:a16="http://schemas.microsoft.com/office/drawing/2014/main" id="{FCA6910E-A4EC-464B-B285-5F1E40AEFF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4">
              <a:extLst>
                <a:ext uri="{FF2B5EF4-FFF2-40B4-BE49-F238E27FC236}">
                  <a16:creationId xmlns:a16="http://schemas.microsoft.com/office/drawing/2014/main" id="{7D0C75DF-4953-4E72-B34A-2F8BD05235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5">
              <a:extLst>
                <a:ext uri="{FF2B5EF4-FFF2-40B4-BE49-F238E27FC236}">
                  <a16:creationId xmlns:a16="http://schemas.microsoft.com/office/drawing/2014/main" id="{998A65EA-C434-41FF-B792-2BDC11501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6">
              <a:extLst>
                <a:ext uri="{FF2B5EF4-FFF2-40B4-BE49-F238E27FC236}">
                  <a16:creationId xmlns:a16="http://schemas.microsoft.com/office/drawing/2014/main" id="{3A6D2AE4-7ABD-4946-BE69-5FD3C1A1D6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7">
              <a:extLst>
                <a:ext uri="{FF2B5EF4-FFF2-40B4-BE49-F238E27FC236}">
                  <a16:creationId xmlns:a16="http://schemas.microsoft.com/office/drawing/2014/main" id="{833A81DC-8A3A-4141-A713-A2FE1C57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8">
              <a:extLst>
                <a:ext uri="{FF2B5EF4-FFF2-40B4-BE49-F238E27FC236}">
                  <a16:creationId xmlns:a16="http://schemas.microsoft.com/office/drawing/2014/main" id="{47BB7FFD-57DB-41BD-8D42-9FB58174B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24" name="Picture 2">
            <a:extLst>
              <a:ext uri="{FF2B5EF4-FFF2-40B4-BE49-F238E27FC236}">
                <a16:creationId xmlns:a16="http://schemas.microsoft.com/office/drawing/2014/main" id="{3631D3C9-4C1D-4B3A-A737-E6E780042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 y="-3747"/>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3" name="TextBox 2"/>
          <p:cNvSpPr txBox="1"/>
          <p:nvPr/>
        </p:nvSpPr>
        <p:spPr>
          <a:xfrm>
            <a:off x="6043047" y="1113282"/>
            <a:ext cx="2617177" cy="2396681"/>
          </a:xfrm>
          <a:prstGeom prst="rect">
            <a:avLst/>
          </a:prstGeom>
        </p:spPr>
        <p:txBody>
          <a:bodyPr vert="horz" lIns="91440" tIns="45720" rIns="91440" bIns="45720" rtlCol="0" anchor="b">
            <a:normAutofit/>
          </a:bodyPr>
          <a:lstStyle/>
          <a:p>
            <a:pPr defTabSz="914400">
              <a:lnSpc>
                <a:spcPct val="90000"/>
              </a:lnSpc>
              <a:spcBef>
                <a:spcPct val="0"/>
              </a:spcBef>
              <a:spcAft>
                <a:spcPts val="1200"/>
              </a:spcAft>
            </a:pPr>
            <a:r>
              <a:rPr lang="en-US" sz="1500" b="1" cap="all">
                <a:solidFill>
                  <a:srgbClr val="FFFFFF"/>
                </a:solidFill>
                <a:latin typeface="+mj-lt"/>
                <a:ea typeface="+mj-ea"/>
                <a:cs typeface="+mj-cs"/>
              </a:rPr>
              <a:t>Our TV Programs  Inspire the 17 Sustainable Development Goals</a:t>
            </a:r>
          </a:p>
          <a:p>
            <a:pPr defTabSz="914400">
              <a:lnSpc>
                <a:spcPct val="90000"/>
              </a:lnSpc>
              <a:spcBef>
                <a:spcPct val="0"/>
              </a:spcBef>
            </a:pPr>
            <a:r>
              <a:rPr lang="en-US" sz="1500" b="1" cap="all">
                <a:solidFill>
                  <a:srgbClr val="FFFFFF"/>
                </a:solidFill>
                <a:latin typeface="+mj-lt"/>
                <a:ea typeface="+mj-ea"/>
                <a:cs typeface="+mj-cs"/>
              </a:rPr>
              <a:t>We provide distribution for minority, disabled and underserved quality content</a:t>
            </a:r>
          </a:p>
        </p:txBody>
      </p:sp>
      <p:sp useBgFill="1">
        <p:nvSpPr>
          <p:cNvPr id="126" name="Round Diagonal Corner Rectangle 6">
            <a:extLst>
              <a:ext uri="{FF2B5EF4-FFF2-40B4-BE49-F238E27FC236}">
                <a16:creationId xmlns:a16="http://schemas.microsoft.com/office/drawing/2014/main" id="{5B986EF0-8540-483D-9DDE-1F168FAA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211" y="808057"/>
            <a:ext cx="506434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A picture containing graphical user interface&#10;&#10;Description automatically generated">
            <a:extLst>
              <a:ext uri="{FF2B5EF4-FFF2-40B4-BE49-F238E27FC236}">
                <a16:creationId xmlns:a16="http://schemas.microsoft.com/office/drawing/2014/main" id="{355F8CB3-6412-4156-9B39-43290AB5B65B}"/>
              </a:ext>
            </a:extLst>
          </p:cNvPr>
          <p:cNvPicPr>
            <a:picLocks noChangeAspect="1"/>
          </p:cNvPicPr>
          <p:nvPr/>
        </p:nvPicPr>
        <p:blipFill>
          <a:blip r:embed="rId3"/>
          <a:stretch>
            <a:fillRect/>
          </a:stretch>
        </p:blipFill>
        <p:spPr>
          <a:xfrm>
            <a:off x="839241" y="2061430"/>
            <a:ext cx="4584286" cy="2727649"/>
          </a:xfrm>
          <a:prstGeom prst="rect">
            <a:avLst/>
          </a:prstGeom>
        </p:spPr>
      </p:pic>
    </p:spTree>
    <p:extLst>
      <p:ext uri="{BB962C8B-B14F-4D97-AF65-F5344CB8AC3E}">
        <p14:creationId xmlns:p14="http://schemas.microsoft.com/office/powerpoint/2010/main" val="307781324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67200" y="-76200"/>
            <a:ext cx="4800600" cy="7386638"/>
          </a:xfrm>
          <a:prstGeom prst="rect">
            <a:avLst/>
          </a:prstGeom>
          <a:noFill/>
        </p:spPr>
        <p:txBody>
          <a:bodyPr wrap="square" rtlCol="0">
            <a:spAutoFit/>
          </a:bodyPr>
          <a:lstStyle/>
          <a:p>
            <a:pPr algn="ctr"/>
            <a:endParaRPr lang="en-US" b="1" dirty="0">
              <a:solidFill>
                <a:srgbClr val="FFFF00"/>
              </a:solidFill>
            </a:endParaRPr>
          </a:p>
          <a:p>
            <a:pPr algn="ctr"/>
            <a:r>
              <a:rPr lang="en-US" b="1" dirty="0">
                <a:solidFill>
                  <a:srgbClr val="FF0000"/>
                </a:solidFill>
              </a:rPr>
              <a:t>IBMTV. TV- Smart Television </a:t>
            </a:r>
          </a:p>
          <a:p>
            <a:pPr algn="ctr"/>
            <a:r>
              <a:rPr lang="en-US" b="1" dirty="0">
                <a:solidFill>
                  <a:srgbClr val="FF0000"/>
                </a:solidFill>
              </a:rPr>
              <a:t>“International Broadcast Media TV”</a:t>
            </a:r>
          </a:p>
          <a:p>
            <a:endParaRPr lang="en-US" sz="1600" dirty="0"/>
          </a:p>
          <a:p>
            <a:pPr>
              <a:spcAft>
                <a:spcPts val="1200"/>
              </a:spcAft>
            </a:pPr>
            <a:r>
              <a:rPr lang="en-US" sz="1200" dirty="0"/>
              <a:t>Nick Paleveda MBA J. D. LL.M an Adjunct Professor at Northeastern University  and Kimberly Calhoun a Vice Chair on the Board of Advisors at North Carolina State University CSC are  entrepreneurs.  One legal, the other technical and both very financial.  2016 they met at a PBS Hack-a-thon while Nick was creating his new TV show MoneyMastersPBS TV to inspire financial literacy which aired Nationally. </a:t>
            </a:r>
          </a:p>
          <a:p>
            <a:pPr>
              <a:spcAft>
                <a:spcPts val="1200"/>
              </a:spcAft>
            </a:pPr>
            <a:r>
              <a:rPr lang="en-US" sz="1200" dirty="0"/>
              <a:t>They became partners then started a relationship with IBM using Watson in a series.  During this time Nick legally acquired IBM.TV to start a global web-based network station where they distribute SMART TV cost effectively where viewers can engage and  participate.</a:t>
            </a:r>
          </a:p>
          <a:p>
            <a:pPr>
              <a:spcAft>
                <a:spcPts val="1200"/>
              </a:spcAft>
            </a:pPr>
            <a:r>
              <a:rPr lang="en-US" sz="1200" dirty="0"/>
              <a:t>Nick and Kimberly were joined by Nguyen </a:t>
            </a:r>
            <a:r>
              <a:rPr lang="en-US" sz="1200" dirty="0" err="1"/>
              <a:t>Phan</a:t>
            </a:r>
            <a:r>
              <a:rPr lang="en-US" sz="1200" dirty="0"/>
              <a:t> PhD and Ankit </a:t>
            </a:r>
            <a:r>
              <a:rPr lang="en-US" sz="1200" dirty="0" err="1"/>
              <a:t>Kandelwal</a:t>
            </a:r>
            <a:r>
              <a:rPr lang="en-US" sz="1200" dirty="0"/>
              <a:t> from New Delhi India to create a Global Television Network with High Quality Educational,  Inspirational, Informational  and Entertaining Content inspiring global sustainability</a:t>
            </a:r>
          </a:p>
          <a:p>
            <a:pPr>
              <a:spcAft>
                <a:spcPts val="1200"/>
              </a:spcAft>
            </a:pPr>
            <a:r>
              <a:rPr lang="en-US" sz="1200" dirty="0"/>
              <a:t>In 6 months IBMTV.TV has become one of the top 2% in the world in Website views with 62 shows in 122 countries.  We hit over 20K views per show with our recent promo model. </a:t>
            </a:r>
          </a:p>
          <a:p>
            <a:pPr>
              <a:spcAft>
                <a:spcPts val="1200"/>
              </a:spcAft>
            </a:pPr>
            <a:r>
              <a:rPr lang="en-US" sz="1200" dirty="0"/>
              <a:t>We provide the underserved, under privilege, minorities and disabled with quality content  a means to distribute.  No other network does this.</a:t>
            </a:r>
          </a:p>
          <a:p>
            <a:pPr>
              <a:spcAft>
                <a:spcPts val="1200"/>
              </a:spcAft>
            </a:pPr>
            <a:r>
              <a:rPr lang="en-US" sz="1200" dirty="0"/>
              <a:t>We have unique TV shows with “A” List Corporate Celebrities where no one wants to ever leave and they keep coming back each week.</a:t>
            </a:r>
          </a:p>
          <a:p>
            <a:pPr>
              <a:spcAft>
                <a:spcPts val="1200"/>
              </a:spcAft>
            </a:pPr>
            <a:r>
              <a:rPr lang="en-US" sz="1200" dirty="0"/>
              <a:t>Shows originate from India, South Africa, Malaysia, Nigeria and USA, Canada and Growing.</a:t>
            </a:r>
          </a:p>
          <a:p>
            <a:pPr>
              <a:spcAft>
                <a:spcPts val="1200"/>
              </a:spcAft>
            </a:pPr>
            <a:r>
              <a:rPr lang="en-US" sz="1200" dirty="0"/>
              <a:t>We are not owned by IBM or any Tech Company. </a:t>
            </a:r>
          </a:p>
          <a:p>
            <a:pPr>
              <a:spcAft>
                <a:spcPts val="1200"/>
              </a:spcAft>
            </a:pPr>
            <a:endParaRPr lang="en-US" sz="1400" dirty="0"/>
          </a:p>
          <a:p>
            <a:endParaRPr lang="en-US" sz="1200" dirty="0"/>
          </a:p>
        </p:txBody>
      </p:sp>
    </p:spTree>
    <p:extLst>
      <p:ext uri="{BB962C8B-B14F-4D97-AF65-F5344CB8AC3E}">
        <p14:creationId xmlns:p14="http://schemas.microsoft.com/office/powerpoint/2010/main" val="352272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8" name="Group 31">
            <a:extLst>
              <a:ext uri="{FF2B5EF4-FFF2-40B4-BE49-F238E27FC236}">
                <a16:creationId xmlns:a16="http://schemas.microsoft.com/office/drawing/2014/main" id="{62C6D782-6B6F-4B4E-B92B-C8F13A0FED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99" name="Rectangle 32">
              <a:extLst>
                <a:ext uri="{FF2B5EF4-FFF2-40B4-BE49-F238E27FC236}">
                  <a16:creationId xmlns:a16="http://schemas.microsoft.com/office/drawing/2014/main" id="{E9716FBC-9870-4321-B055-657F96DDF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a:extLst>
                <a:ext uri="{FF2B5EF4-FFF2-40B4-BE49-F238E27FC236}">
                  <a16:creationId xmlns:a16="http://schemas.microsoft.com/office/drawing/2014/main" id="{3720C802-2465-4EF6-9AED-E768D24605A6}"/>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100" name="Group 35">
            <a:extLst>
              <a:ext uri="{FF2B5EF4-FFF2-40B4-BE49-F238E27FC236}">
                <a16:creationId xmlns:a16="http://schemas.microsoft.com/office/drawing/2014/main" id="{6E532192-EB0D-43D0-8ACF-ABEBADC617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6333"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7" name="Rectangle 5">
              <a:extLst>
                <a:ext uri="{FF2B5EF4-FFF2-40B4-BE49-F238E27FC236}">
                  <a16:creationId xmlns:a16="http://schemas.microsoft.com/office/drawing/2014/main" id="{A61AEB4E-A65A-4890-AD09-C9ACFB0801B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 name="Freeform 6">
              <a:extLst>
                <a:ext uri="{FF2B5EF4-FFF2-40B4-BE49-F238E27FC236}">
                  <a16:creationId xmlns:a16="http://schemas.microsoft.com/office/drawing/2014/main" id="{528DE10F-D498-4BFB-8B2A-E06AAA1F48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7">
              <a:extLst>
                <a:ext uri="{FF2B5EF4-FFF2-40B4-BE49-F238E27FC236}">
                  <a16:creationId xmlns:a16="http://schemas.microsoft.com/office/drawing/2014/main" id="{EA9A7A15-77B2-4771-B979-8F0E0626AC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8">
              <a:extLst>
                <a:ext uri="{FF2B5EF4-FFF2-40B4-BE49-F238E27FC236}">
                  <a16:creationId xmlns:a16="http://schemas.microsoft.com/office/drawing/2014/main" id="{91C3D14F-54C6-49E0-BB0E-DAEA3688A87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9">
              <a:extLst>
                <a:ext uri="{FF2B5EF4-FFF2-40B4-BE49-F238E27FC236}">
                  <a16:creationId xmlns:a16="http://schemas.microsoft.com/office/drawing/2014/main" id="{693A8E0B-9819-41E1-979C-44F08FECF5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10">
              <a:extLst>
                <a:ext uri="{FF2B5EF4-FFF2-40B4-BE49-F238E27FC236}">
                  <a16:creationId xmlns:a16="http://schemas.microsoft.com/office/drawing/2014/main" id="{31C3E5DB-A7A3-4EAE-9026-F9B8F12EC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11">
              <a:extLst>
                <a:ext uri="{FF2B5EF4-FFF2-40B4-BE49-F238E27FC236}">
                  <a16:creationId xmlns:a16="http://schemas.microsoft.com/office/drawing/2014/main" id="{DCA25288-1A1B-4F47-B482-9A847602E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12">
              <a:extLst>
                <a:ext uri="{FF2B5EF4-FFF2-40B4-BE49-F238E27FC236}">
                  <a16:creationId xmlns:a16="http://schemas.microsoft.com/office/drawing/2014/main" id="{14B443AB-E1B9-4C40-BA70-8F6CAD01F2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13">
              <a:extLst>
                <a:ext uri="{FF2B5EF4-FFF2-40B4-BE49-F238E27FC236}">
                  <a16:creationId xmlns:a16="http://schemas.microsoft.com/office/drawing/2014/main" id="{85A198B7-B595-43D6-828B-3A6D85322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14">
              <a:extLst>
                <a:ext uri="{FF2B5EF4-FFF2-40B4-BE49-F238E27FC236}">
                  <a16:creationId xmlns:a16="http://schemas.microsoft.com/office/drawing/2014/main" id="{F310B986-AB70-4FCE-85CC-A7FB750AB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15">
              <a:extLst>
                <a:ext uri="{FF2B5EF4-FFF2-40B4-BE49-F238E27FC236}">
                  <a16:creationId xmlns:a16="http://schemas.microsoft.com/office/drawing/2014/main" id="{58F94A36-E150-4C70-87E6-89E6368F1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16">
              <a:extLst>
                <a:ext uri="{FF2B5EF4-FFF2-40B4-BE49-F238E27FC236}">
                  <a16:creationId xmlns:a16="http://schemas.microsoft.com/office/drawing/2014/main" id="{885088E1-2931-4D8D-869D-72334C5961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17">
              <a:extLst>
                <a:ext uri="{FF2B5EF4-FFF2-40B4-BE49-F238E27FC236}">
                  <a16:creationId xmlns:a16="http://schemas.microsoft.com/office/drawing/2014/main" id="{7AE9D160-3F56-4C52-9ED9-A6BAAA329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18">
              <a:extLst>
                <a:ext uri="{FF2B5EF4-FFF2-40B4-BE49-F238E27FC236}">
                  <a16:creationId xmlns:a16="http://schemas.microsoft.com/office/drawing/2014/main" id="{79F3F7A1-0C51-41DA-9DA6-8E90E3E35A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19">
              <a:extLst>
                <a:ext uri="{FF2B5EF4-FFF2-40B4-BE49-F238E27FC236}">
                  <a16:creationId xmlns:a16="http://schemas.microsoft.com/office/drawing/2014/main" id="{DD9A2A46-D55F-4922-A01B-3F8DBED62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20">
              <a:extLst>
                <a:ext uri="{FF2B5EF4-FFF2-40B4-BE49-F238E27FC236}">
                  <a16:creationId xmlns:a16="http://schemas.microsoft.com/office/drawing/2014/main" id="{0AA17DFB-AEBE-4499-865B-B703812442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21">
              <a:extLst>
                <a:ext uri="{FF2B5EF4-FFF2-40B4-BE49-F238E27FC236}">
                  <a16:creationId xmlns:a16="http://schemas.microsoft.com/office/drawing/2014/main" id="{057EE8DA-45A6-49F5-8818-666095A684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22">
              <a:extLst>
                <a:ext uri="{FF2B5EF4-FFF2-40B4-BE49-F238E27FC236}">
                  <a16:creationId xmlns:a16="http://schemas.microsoft.com/office/drawing/2014/main" id="{8ADAA219-132F-41F3-BFAB-896804CF9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23">
              <a:extLst>
                <a:ext uri="{FF2B5EF4-FFF2-40B4-BE49-F238E27FC236}">
                  <a16:creationId xmlns:a16="http://schemas.microsoft.com/office/drawing/2014/main" id="{0593EFB1-DC77-417B-B5BC-0900A29F86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24">
              <a:extLst>
                <a:ext uri="{FF2B5EF4-FFF2-40B4-BE49-F238E27FC236}">
                  <a16:creationId xmlns:a16="http://schemas.microsoft.com/office/drawing/2014/main" id="{95C9F90E-2399-40F1-BB67-3EEDFC360A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25">
              <a:extLst>
                <a:ext uri="{FF2B5EF4-FFF2-40B4-BE49-F238E27FC236}">
                  <a16:creationId xmlns:a16="http://schemas.microsoft.com/office/drawing/2014/main" id="{59635033-7842-47F7-869E-EB54B03BE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26">
              <a:extLst>
                <a:ext uri="{FF2B5EF4-FFF2-40B4-BE49-F238E27FC236}">
                  <a16:creationId xmlns:a16="http://schemas.microsoft.com/office/drawing/2014/main" id="{06710716-F4FF-4D2D-BD4D-3A1C29D5DA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27">
              <a:extLst>
                <a:ext uri="{FF2B5EF4-FFF2-40B4-BE49-F238E27FC236}">
                  <a16:creationId xmlns:a16="http://schemas.microsoft.com/office/drawing/2014/main" id="{DD91BF26-5487-4130-87F9-0B56EA0B06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28">
              <a:extLst>
                <a:ext uri="{FF2B5EF4-FFF2-40B4-BE49-F238E27FC236}">
                  <a16:creationId xmlns:a16="http://schemas.microsoft.com/office/drawing/2014/main" id="{DCAE746E-F56B-4E02-A50E-358503AB5F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29">
              <a:extLst>
                <a:ext uri="{FF2B5EF4-FFF2-40B4-BE49-F238E27FC236}">
                  <a16:creationId xmlns:a16="http://schemas.microsoft.com/office/drawing/2014/main" id="{81DB5307-35A1-4FFB-A8E6-C6AB7703A8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30">
              <a:extLst>
                <a:ext uri="{FF2B5EF4-FFF2-40B4-BE49-F238E27FC236}">
                  <a16:creationId xmlns:a16="http://schemas.microsoft.com/office/drawing/2014/main" id="{052F6C49-049E-4FBC-A090-64B559CC10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31">
              <a:extLst>
                <a:ext uri="{FF2B5EF4-FFF2-40B4-BE49-F238E27FC236}">
                  <a16:creationId xmlns:a16="http://schemas.microsoft.com/office/drawing/2014/main" id="{B520037F-DF6D-49C9-937E-D7617F8DC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32">
              <a:extLst>
                <a:ext uri="{FF2B5EF4-FFF2-40B4-BE49-F238E27FC236}">
                  <a16:creationId xmlns:a16="http://schemas.microsoft.com/office/drawing/2014/main" id="{D65483B0-4562-4071-8E79-BFF7E3407B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Rectangle 33">
              <a:extLst>
                <a:ext uri="{FF2B5EF4-FFF2-40B4-BE49-F238E27FC236}">
                  <a16:creationId xmlns:a16="http://schemas.microsoft.com/office/drawing/2014/main" id="{B537F264-B801-4F97-8091-41E16CA52FE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6" name="Freeform 34">
              <a:extLst>
                <a:ext uri="{FF2B5EF4-FFF2-40B4-BE49-F238E27FC236}">
                  <a16:creationId xmlns:a16="http://schemas.microsoft.com/office/drawing/2014/main" id="{CF0D86E0-647F-437F-AA71-72A789B0D2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35">
              <a:extLst>
                <a:ext uri="{FF2B5EF4-FFF2-40B4-BE49-F238E27FC236}">
                  <a16:creationId xmlns:a16="http://schemas.microsoft.com/office/drawing/2014/main" id="{D72C3866-21D1-48D0-899E-938892FF3D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36">
              <a:extLst>
                <a:ext uri="{FF2B5EF4-FFF2-40B4-BE49-F238E27FC236}">
                  <a16:creationId xmlns:a16="http://schemas.microsoft.com/office/drawing/2014/main" id="{4E94AC39-CDCB-4B11-BE08-FABED0C00F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37">
              <a:extLst>
                <a:ext uri="{FF2B5EF4-FFF2-40B4-BE49-F238E27FC236}">
                  <a16:creationId xmlns:a16="http://schemas.microsoft.com/office/drawing/2014/main" id="{29C7F939-61B9-467B-AC85-C146594B80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38">
              <a:extLst>
                <a:ext uri="{FF2B5EF4-FFF2-40B4-BE49-F238E27FC236}">
                  <a16:creationId xmlns:a16="http://schemas.microsoft.com/office/drawing/2014/main" id="{0B851A48-E333-49BD-8150-3E207F2F5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39">
              <a:extLst>
                <a:ext uri="{FF2B5EF4-FFF2-40B4-BE49-F238E27FC236}">
                  <a16:creationId xmlns:a16="http://schemas.microsoft.com/office/drawing/2014/main" id="{1CD0C878-A6ED-44A0-972F-164829F38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40">
              <a:extLst>
                <a:ext uri="{FF2B5EF4-FFF2-40B4-BE49-F238E27FC236}">
                  <a16:creationId xmlns:a16="http://schemas.microsoft.com/office/drawing/2014/main" id="{1C236544-42D8-4A88-B600-6B8B20FFB4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41">
              <a:extLst>
                <a:ext uri="{FF2B5EF4-FFF2-40B4-BE49-F238E27FC236}">
                  <a16:creationId xmlns:a16="http://schemas.microsoft.com/office/drawing/2014/main" id="{C9FF2C0E-61EA-45E6-8C93-270B51918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42">
              <a:extLst>
                <a:ext uri="{FF2B5EF4-FFF2-40B4-BE49-F238E27FC236}">
                  <a16:creationId xmlns:a16="http://schemas.microsoft.com/office/drawing/2014/main" id="{654F9C3F-E635-4E7B-BF8F-87BF60CE7A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43">
              <a:extLst>
                <a:ext uri="{FF2B5EF4-FFF2-40B4-BE49-F238E27FC236}">
                  <a16:creationId xmlns:a16="http://schemas.microsoft.com/office/drawing/2014/main" id="{ACCA7548-833A-4EEC-91F2-BB9687E3C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44">
              <a:extLst>
                <a:ext uri="{FF2B5EF4-FFF2-40B4-BE49-F238E27FC236}">
                  <a16:creationId xmlns:a16="http://schemas.microsoft.com/office/drawing/2014/main" id="{F895F203-B2FD-49FE-A865-269B367A4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Rectangle 45">
              <a:extLst>
                <a:ext uri="{FF2B5EF4-FFF2-40B4-BE49-F238E27FC236}">
                  <a16:creationId xmlns:a16="http://schemas.microsoft.com/office/drawing/2014/main" id="{84D9CCFF-23CD-4209-B238-57DDF091A6C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8" name="Freeform 46">
              <a:extLst>
                <a:ext uri="{FF2B5EF4-FFF2-40B4-BE49-F238E27FC236}">
                  <a16:creationId xmlns:a16="http://schemas.microsoft.com/office/drawing/2014/main" id="{190495CD-E216-4AF5-9038-D7807B638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47">
              <a:extLst>
                <a:ext uri="{FF2B5EF4-FFF2-40B4-BE49-F238E27FC236}">
                  <a16:creationId xmlns:a16="http://schemas.microsoft.com/office/drawing/2014/main" id="{6E2B5DDB-234E-47ED-9F32-83C6D5EEEB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48">
              <a:extLst>
                <a:ext uri="{FF2B5EF4-FFF2-40B4-BE49-F238E27FC236}">
                  <a16:creationId xmlns:a16="http://schemas.microsoft.com/office/drawing/2014/main" id="{9DB1F0CB-D565-4DF9-BA3F-7CE9F18B4F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49">
              <a:extLst>
                <a:ext uri="{FF2B5EF4-FFF2-40B4-BE49-F238E27FC236}">
                  <a16:creationId xmlns:a16="http://schemas.microsoft.com/office/drawing/2014/main" id="{552F47B4-D0D5-4075-BD00-7145B6F205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50">
              <a:extLst>
                <a:ext uri="{FF2B5EF4-FFF2-40B4-BE49-F238E27FC236}">
                  <a16:creationId xmlns:a16="http://schemas.microsoft.com/office/drawing/2014/main" id="{F57CAD52-0B84-4068-BFD9-B48B16AFE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51">
              <a:extLst>
                <a:ext uri="{FF2B5EF4-FFF2-40B4-BE49-F238E27FC236}">
                  <a16:creationId xmlns:a16="http://schemas.microsoft.com/office/drawing/2014/main" id="{62E09F5E-A24D-4628-A8CB-143556FB9D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52">
              <a:extLst>
                <a:ext uri="{FF2B5EF4-FFF2-40B4-BE49-F238E27FC236}">
                  <a16:creationId xmlns:a16="http://schemas.microsoft.com/office/drawing/2014/main" id="{C547CC76-FB8C-43B1-A625-F694184D9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53">
              <a:extLst>
                <a:ext uri="{FF2B5EF4-FFF2-40B4-BE49-F238E27FC236}">
                  <a16:creationId xmlns:a16="http://schemas.microsoft.com/office/drawing/2014/main" id="{E86CE93B-A557-46C2-B87E-81C1E0E936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54">
              <a:extLst>
                <a:ext uri="{FF2B5EF4-FFF2-40B4-BE49-F238E27FC236}">
                  <a16:creationId xmlns:a16="http://schemas.microsoft.com/office/drawing/2014/main" id="{7220D106-C5C0-4A39-909A-A11F3E246D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55">
              <a:extLst>
                <a:ext uri="{FF2B5EF4-FFF2-40B4-BE49-F238E27FC236}">
                  <a16:creationId xmlns:a16="http://schemas.microsoft.com/office/drawing/2014/main" id="{195044AA-79D9-4142-8865-9A4B4E808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56">
              <a:extLst>
                <a:ext uri="{FF2B5EF4-FFF2-40B4-BE49-F238E27FC236}">
                  <a16:creationId xmlns:a16="http://schemas.microsoft.com/office/drawing/2014/main" id="{BBFC5CFA-482C-4B45-87A7-C44F773CC6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57">
              <a:extLst>
                <a:ext uri="{FF2B5EF4-FFF2-40B4-BE49-F238E27FC236}">
                  <a16:creationId xmlns:a16="http://schemas.microsoft.com/office/drawing/2014/main" id="{79BEC615-03E2-4F7F-A457-0CDA565AD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58">
              <a:extLst>
                <a:ext uri="{FF2B5EF4-FFF2-40B4-BE49-F238E27FC236}">
                  <a16:creationId xmlns:a16="http://schemas.microsoft.com/office/drawing/2014/main" id="{20E56620-58EC-4785-BA5E-2E40F40BC9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2" name="Picture 21"/>
          <p:cNvPicPr>
            <a:picLocks noChangeAspect="1"/>
          </p:cNvPicPr>
          <p:nvPr/>
        </p:nvPicPr>
        <p:blipFill rotWithShape="1">
          <a:blip r:embed="rId4"/>
          <a:srcRect l="15541" r="82" b="2"/>
          <a:stretch/>
        </p:blipFill>
        <p:spPr>
          <a:xfrm>
            <a:off x="20" y="1"/>
            <a:ext cx="3476667" cy="2276475"/>
          </a:xfrm>
          <a:custGeom>
            <a:avLst/>
            <a:gdLst/>
            <a:ahLst/>
            <a:cxnLst/>
            <a:rect l="l" t="t" r="r" b="b"/>
            <a:pathLst>
              <a:path w="4635583" h="3427413">
                <a:moveTo>
                  <a:pt x="0" y="0"/>
                </a:moveTo>
                <a:lnTo>
                  <a:pt x="4635583" y="0"/>
                </a:lnTo>
                <a:lnTo>
                  <a:pt x="4635583" y="3427413"/>
                </a:lnTo>
                <a:lnTo>
                  <a:pt x="0" y="3427413"/>
                </a:lnTo>
                <a:close/>
              </a:path>
            </a:pathLst>
          </a:cu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r="3811" b="5"/>
          <a:stretch/>
        </p:blipFill>
        <p:spPr>
          <a:xfrm>
            <a:off x="20" y="2285999"/>
            <a:ext cx="3476667" cy="2286001"/>
          </a:xfrm>
          <a:custGeom>
            <a:avLst/>
            <a:gdLst/>
            <a:ahLst/>
            <a:cxnLst/>
            <a:rect l="l" t="t" r="r" b="b"/>
            <a:pathLst>
              <a:path w="4635583" h="3430587">
                <a:moveTo>
                  <a:pt x="0" y="0"/>
                </a:moveTo>
                <a:lnTo>
                  <a:pt x="4635583" y="0"/>
                </a:lnTo>
                <a:lnTo>
                  <a:pt x="4635583" y="3430587"/>
                </a:lnTo>
                <a:lnTo>
                  <a:pt x="0" y="3430587"/>
                </a:lnTo>
                <a:close/>
              </a:path>
            </a:pathLst>
          </a:custGeom>
        </p:spPr>
      </p:pic>
      <p:cxnSp>
        <p:nvCxnSpPr>
          <p:cNvPr id="101" name="Straight Connector 91">
            <a:extLst>
              <a:ext uri="{FF2B5EF4-FFF2-40B4-BE49-F238E27FC236}">
                <a16:creationId xmlns:a16="http://schemas.microsoft.com/office/drawing/2014/main" id="{3CFEBF73-2875-4126-A90D-ABB6BBFEAD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347668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4" b="32908"/>
          <a:stretch/>
        </p:blipFill>
        <p:spPr>
          <a:xfrm>
            <a:off x="20" y="4572000"/>
            <a:ext cx="3476667" cy="2286001"/>
          </a:xfrm>
          <a:custGeom>
            <a:avLst/>
            <a:gdLst/>
            <a:ahLst/>
            <a:cxnLst/>
            <a:rect l="l" t="t" r="r" b="b"/>
            <a:pathLst>
              <a:path w="4635583" h="3430587">
                <a:moveTo>
                  <a:pt x="0" y="0"/>
                </a:moveTo>
                <a:lnTo>
                  <a:pt x="4635583" y="0"/>
                </a:lnTo>
                <a:lnTo>
                  <a:pt x="4635583" y="3430587"/>
                </a:lnTo>
                <a:lnTo>
                  <a:pt x="0" y="3430587"/>
                </a:lnTo>
                <a:close/>
              </a:path>
            </a:pathLst>
          </a:custGeom>
        </p:spPr>
      </p:pic>
      <p:cxnSp>
        <p:nvCxnSpPr>
          <p:cNvPr id="102" name="Straight Connector 93">
            <a:extLst>
              <a:ext uri="{FF2B5EF4-FFF2-40B4-BE49-F238E27FC236}">
                <a16:creationId xmlns:a16="http://schemas.microsoft.com/office/drawing/2014/main" id="{0F167419-5C1C-40BD-B9C4-75CFC65088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72000"/>
            <a:ext cx="347668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03" name="Straight Connector 95">
            <a:extLst>
              <a:ext uri="{FF2B5EF4-FFF2-40B4-BE49-F238E27FC236}">
                <a16:creationId xmlns:a16="http://schemas.microsoft.com/office/drawing/2014/main" id="{AFCD9A95-E405-4952-A0CF-6EAF80F970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4362" y="-464"/>
            <a:ext cx="1984"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23" name="Rectangle 22"/>
          <p:cNvSpPr/>
          <p:nvPr/>
        </p:nvSpPr>
        <p:spPr>
          <a:xfrm>
            <a:off x="4118406" y="2249487"/>
            <a:ext cx="4408258" cy="3541714"/>
          </a:xfrm>
          <a:prstGeom prst="rect">
            <a:avLst/>
          </a:prstGeom>
        </p:spPr>
        <p:txBody>
          <a:bodyPr vert="horz" lIns="91440" tIns="45720" rIns="91440" bIns="45720" rtlCol="0">
            <a:normAutofit/>
          </a:bodyPr>
          <a:lstStyle/>
          <a:p>
            <a:pPr indent="-228600" defTabSz="914400">
              <a:lnSpc>
                <a:spcPct val="110000"/>
              </a:lnSpc>
              <a:spcAft>
                <a:spcPts val="1200"/>
              </a:spcAft>
              <a:buSzPct val="125000"/>
              <a:buFont typeface="Arial" panose="020B0604020202020204" pitchFamily="34" charset="0"/>
              <a:buChar char="•"/>
            </a:pPr>
            <a:r>
              <a:rPr lang="en-US" sz="1100" b="1"/>
              <a:t>IBMTV.TV- SmartTV  - The Quality of TV</a:t>
            </a:r>
          </a:p>
          <a:p>
            <a:pPr indent="-228600" defTabSz="914400">
              <a:lnSpc>
                <a:spcPct val="110000"/>
              </a:lnSpc>
              <a:spcAft>
                <a:spcPts val="600"/>
              </a:spcAft>
              <a:buSzPct val="125000"/>
              <a:buFont typeface="Arial" panose="020B0604020202020204" pitchFamily="34" charset="0"/>
              <a:buChar char="•"/>
            </a:pPr>
            <a:r>
              <a:rPr lang="en-US" sz="1100" b="1"/>
              <a:t>Problems: </a:t>
            </a:r>
          </a:p>
          <a:p>
            <a:pPr marL="457200" indent="-228600" defTabSz="914400">
              <a:lnSpc>
                <a:spcPct val="110000"/>
              </a:lnSpc>
              <a:spcAft>
                <a:spcPts val="600"/>
              </a:spcAft>
              <a:buSzPct val="125000"/>
              <a:buFont typeface="Arial" panose="020B0604020202020204" pitchFamily="34" charset="0"/>
              <a:buChar char="•"/>
            </a:pPr>
            <a:r>
              <a:rPr lang="en-US" sz="1100"/>
              <a:t>Quality Content –Family values, creditability and education.</a:t>
            </a:r>
          </a:p>
          <a:p>
            <a:pPr indent="-228600" defTabSz="914400">
              <a:lnSpc>
                <a:spcPct val="110000"/>
              </a:lnSpc>
              <a:spcAft>
                <a:spcPts val="600"/>
              </a:spcAft>
              <a:buSzPct val="125000"/>
              <a:buFont typeface="Arial" panose="020B0604020202020204" pitchFamily="34" charset="0"/>
              <a:buChar char="•"/>
            </a:pPr>
            <a:r>
              <a:rPr lang="en-US" sz="1100"/>
              <a:t>2. TV Network Distribution for  Minority and disabled content providers.</a:t>
            </a:r>
          </a:p>
          <a:p>
            <a:pPr indent="-228600" defTabSz="914400">
              <a:lnSpc>
                <a:spcPct val="110000"/>
              </a:lnSpc>
              <a:spcAft>
                <a:spcPts val="1200"/>
              </a:spcAft>
              <a:buSzPct val="125000"/>
              <a:buFont typeface="Arial" panose="020B0604020202020204" pitchFamily="34" charset="0"/>
              <a:buChar char="•"/>
            </a:pPr>
            <a:r>
              <a:rPr lang="en-US" sz="1100"/>
              <a:t>3. TV exposure for Global Events.</a:t>
            </a:r>
          </a:p>
          <a:p>
            <a:pPr indent="-228600" defTabSz="914400">
              <a:lnSpc>
                <a:spcPct val="110000"/>
              </a:lnSpc>
              <a:spcAft>
                <a:spcPts val="600"/>
              </a:spcAft>
              <a:buSzPct val="125000"/>
              <a:buFont typeface="Arial" panose="020B0604020202020204" pitchFamily="34" charset="0"/>
              <a:buChar char="•"/>
            </a:pPr>
            <a:r>
              <a:rPr lang="en-US" sz="1100" b="1"/>
              <a:t>Solution: </a:t>
            </a:r>
          </a:p>
          <a:p>
            <a:pPr indent="-228600" defTabSz="914400">
              <a:lnSpc>
                <a:spcPct val="110000"/>
              </a:lnSpc>
              <a:buSzPct val="125000"/>
              <a:buFont typeface="Arial" panose="020B0604020202020204" pitchFamily="34" charset="0"/>
              <a:buChar char="•"/>
            </a:pPr>
            <a:r>
              <a:rPr lang="en-US" sz="1100"/>
              <a:t>IBMTV policies are the content must be clean, family value, no profanity or porn. It must be educational, informational and Inspirational from creditable resources   We are diverse and inclusive organization providing economical access for  distribution of quality content for everyone including minorities and disabled.  We have a unique business model where we coach and innovate providers on how to monetize their business and TV shows. This healthy mindset becomes contagious.</a:t>
            </a:r>
          </a:p>
          <a:p>
            <a:pPr indent="-228600" defTabSz="914400">
              <a:lnSpc>
                <a:spcPct val="110000"/>
              </a:lnSpc>
              <a:buSzPct val="125000"/>
              <a:buFont typeface="Arial" panose="020B0604020202020204" pitchFamily="34" charset="0"/>
              <a:buChar char="•"/>
            </a:pPr>
            <a:endParaRPr lang="en-US" sz="1100"/>
          </a:p>
        </p:txBody>
      </p:sp>
    </p:spTree>
    <p:extLst>
      <p:ext uri="{BB962C8B-B14F-4D97-AF65-F5344CB8AC3E}">
        <p14:creationId xmlns:p14="http://schemas.microsoft.com/office/powerpoint/2010/main" val="304579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1447800"/>
          </a:xfrm>
          <a:solidFill>
            <a:schemeClr val="tx2">
              <a:lumMod val="60000"/>
              <a:lumOff val="40000"/>
            </a:schemeClr>
          </a:solidFill>
        </p:spPr>
        <p:txBody>
          <a:bodyPr>
            <a:normAutofit/>
          </a:bodyPr>
          <a:lstStyle/>
          <a:p>
            <a:r>
              <a:rPr lang="en-US" b="1" dirty="0">
                <a:solidFill>
                  <a:schemeClr val="bg1"/>
                </a:solidFill>
              </a:rPr>
              <a:t>“Great American Adventure”</a:t>
            </a:r>
            <a:br>
              <a:rPr lang="en-US" b="1" dirty="0">
                <a:solidFill>
                  <a:schemeClr val="bg1"/>
                </a:solidFill>
              </a:rPr>
            </a:br>
            <a:r>
              <a:rPr lang="en-US" sz="2700" dirty="0">
                <a:solidFill>
                  <a:schemeClr val="bg1"/>
                </a:solidFill>
              </a:rPr>
              <a:t>in 180 Days</a:t>
            </a:r>
            <a:br>
              <a:rPr lang="en-US" sz="2700" dirty="0">
                <a:solidFill>
                  <a:schemeClr val="bg1"/>
                </a:solidFill>
              </a:rPr>
            </a:br>
            <a:r>
              <a:rPr lang="en-US" sz="2800" dirty="0">
                <a:solidFill>
                  <a:schemeClr val="bg1"/>
                </a:solidFill>
              </a:rPr>
              <a:t>New Travel show with Branden Scott</a:t>
            </a:r>
          </a:p>
        </p:txBody>
      </p:sp>
      <p:sp>
        <p:nvSpPr>
          <p:cNvPr id="3" name="Content Placeholder 2"/>
          <p:cNvSpPr>
            <a:spLocks noGrp="1"/>
          </p:cNvSpPr>
          <p:nvPr>
            <p:ph idx="1"/>
          </p:nvPr>
        </p:nvSpPr>
        <p:spPr>
          <a:xfrm>
            <a:off x="228600" y="1600200"/>
            <a:ext cx="8763000" cy="4449763"/>
          </a:xfrm>
        </p:spPr>
        <p:txBody>
          <a:bodyPr>
            <a:normAutofit fontScale="25000" lnSpcReduction="20000"/>
          </a:bodyPr>
          <a:lstStyle/>
          <a:p>
            <a:pPr marL="0" indent="0" algn="ctr">
              <a:buNone/>
            </a:pPr>
            <a:r>
              <a:rPr lang="en-US" sz="8000" dirty="0">
                <a:solidFill>
                  <a:schemeClr val="bg1"/>
                </a:solidFill>
              </a:rPr>
              <a:t>GET READY TO TRAVEL!  GET YOUR MAPS, Mobile Devices and GPS TRACKERS.</a:t>
            </a:r>
          </a:p>
          <a:p>
            <a:pPr marL="0" indent="0" algn="ctr">
              <a:buNone/>
            </a:pPr>
            <a:r>
              <a:rPr lang="en-US" sz="8000" dirty="0">
                <a:solidFill>
                  <a:schemeClr val="bg1"/>
                </a:solidFill>
              </a:rPr>
              <a:t>Even during a Pandemic, even from your recliner,  see the Great America views. </a:t>
            </a:r>
          </a:p>
          <a:p>
            <a:pPr marL="0" indent="0">
              <a:buNone/>
            </a:pPr>
            <a:r>
              <a:rPr lang="en-US" sz="8000" dirty="0">
                <a:solidFill>
                  <a:schemeClr val="bg1"/>
                </a:solidFill>
              </a:rPr>
              <a:t>This is a real life  engaging virtual  experience. While </a:t>
            </a:r>
            <a:r>
              <a:rPr lang="en-US" sz="8000" dirty="0" err="1">
                <a:solidFill>
                  <a:schemeClr val="bg1"/>
                </a:solidFill>
              </a:rPr>
              <a:t>Branden</a:t>
            </a:r>
            <a:r>
              <a:rPr lang="en-US" sz="8000" dirty="0">
                <a:solidFill>
                  <a:schemeClr val="bg1"/>
                </a:solidFill>
              </a:rPr>
              <a:t> travels cross </a:t>
            </a:r>
            <a:r>
              <a:rPr lang="en-US" sz="8000" dirty="0" err="1">
                <a:solidFill>
                  <a:schemeClr val="bg1"/>
                </a:solidFill>
              </a:rPr>
              <a:t>cross</a:t>
            </a:r>
            <a:r>
              <a:rPr lang="en-US" sz="8000" dirty="0">
                <a:solidFill>
                  <a:schemeClr val="bg1"/>
                </a:solidFill>
              </a:rPr>
              <a:t> country in his RV,  his Fans can watch, text and maybe even meet him at his next locations for a campfire visit. </a:t>
            </a:r>
          </a:p>
          <a:p>
            <a:pPr marL="0" indent="0">
              <a:buNone/>
            </a:pPr>
            <a:endParaRPr lang="en-US" dirty="0">
              <a:solidFill>
                <a:schemeClr val="bg1"/>
              </a:solidFill>
            </a:endParaRPr>
          </a:p>
          <a:p>
            <a:pPr>
              <a:spcBef>
                <a:spcPts val="1200"/>
              </a:spcBef>
              <a:spcAft>
                <a:spcPts val="1200"/>
              </a:spcAft>
            </a:pPr>
            <a:r>
              <a:rPr lang="en-US" sz="6400" dirty="0">
                <a:solidFill>
                  <a:schemeClr val="bg1"/>
                </a:solidFill>
              </a:rPr>
              <a:t>Reawakening our Travel Spirit,  </a:t>
            </a:r>
            <a:r>
              <a:rPr lang="en-US" sz="6400" dirty="0" err="1">
                <a:solidFill>
                  <a:schemeClr val="bg1"/>
                </a:solidFill>
              </a:rPr>
              <a:t>Branden</a:t>
            </a:r>
            <a:r>
              <a:rPr lang="en-US" sz="6400" dirty="0">
                <a:solidFill>
                  <a:schemeClr val="bg1"/>
                </a:solidFill>
              </a:rPr>
              <a:t> will travel across the US in a RV wrapped with Advertisements and Sponsors inspiring ways we can travel and experience the world again.</a:t>
            </a:r>
          </a:p>
          <a:p>
            <a:pPr>
              <a:spcBef>
                <a:spcPts val="1200"/>
              </a:spcBef>
              <a:spcAft>
                <a:spcPts val="1200"/>
              </a:spcAft>
            </a:pPr>
            <a:r>
              <a:rPr lang="en-US" sz="6400" dirty="0" err="1">
                <a:solidFill>
                  <a:schemeClr val="bg1"/>
                </a:solidFill>
              </a:rPr>
              <a:t>Branden</a:t>
            </a:r>
            <a:r>
              <a:rPr lang="en-US" sz="6400" dirty="0">
                <a:solidFill>
                  <a:schemeClr val="bg1"/>
                </a:solidFill>
              </a:rPr>
              <a:t> will provide us uniquely “Edutaining” dialogue, beautiful visuals of hot spots with a lot of reality entertainment with daily live updates and who knows what kind of trouble we will run into, “It’s LIVE”.  </a:t>
            </a:r>
          </a:p>
          <a:p>
            <a:pPr>
              <a:spcBef>
                <a:spcPts val="1200"/>
              </a:spcBef>
              <a:spcAft>
                <a:spcPts val="1200"/>
              </a:spcAft>
            </a:pPr>
            <a:r>
              <a:rPr lang="en-US" sz="6400" dirty="0">
                <a:solidFill>
                  <a:schemeClr val="bg1"/>
                </a:solidFill>
              </a:rPr>
              <a:t>180 day road trip with daily live entertainment and creates 24 fully produced TV shows. </a:t>
            </a:r>
          </a:p>
          <a:p>
            <a:pPr>
              <a:spcBef>
                <a:spcPts val="1200"/>
              </a:spcBef>
              <a:spcAft>
                <a:spcPts val="1200"/>
              </a:spcAft>
            </a:pPr>
            <a:r>
              <a:rPr lang="en-US" sz="6400" dirty="0"/>
              <a:t>Learn how to plan and prepare your next road trip with cost effective tips to see our native land. </a:t>
            </a:r>
          </a:p>
          <a:p>
            <a:pPr>
              <a:spcBef>
                <a:spcPts val="1200"/>
              </a:spcBef>
              <a:spcAft>
                <a:spcPts val="1200"/>
              </a:spcAft>
            </a:pPr>
            <a:r>
              <a:rPr lang="en-US" sz="6400" dirty="0"/>
              <a:t>Brandon will provide the virtual experience for those of us who can not risk traveling now.</a:t>
            </a:r>
          </a:p>
        </p:txBody>
      </p:sp>
      <p:sp>
        <p:nvSpPr>
          <p:cNvPr id="6" name="Title 1"/>
          <p:cNvSpPr txBox="1">
            <a:spLocks/>
          </p:cNvSpPr>
          <p:nvPr/>
        </p:nvSpPr>
        <p:spPr>
          <a:xfrm>
            <a:off x="0" y="6172200"/>
            <a:ext cx="9220200" cy="700668"/>
          </a:xfrm>
          <a:prstGeom prst="rect">
            <a:avLst/>
          </a:prstGeom>
          <a:solidFill>
            <a:schemeClr val="tx2">
              <a:lumMod val="60000"/>
              <a:lumOff val="4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chemeClr val="bg1"/>
                </a:solidFill>
              </a:rPr>
              <a:t>Branden</a:t>
            </a:r>
            <a:r>
              <a:rPr lang="en-US" sz="3200" b="1" dirty="0">
                <a:solidFill>
                  <a:schemeClr val="bg1"/>
                </a:solidFill>
              </a:rPr>
              <a:t> - I80 Days </a:t>
            </a:r>
            <a:r>
              <a:rPr lang="en-US" sz="3200" b="1" dirty="0" err="1">
                <a:solidFill>
                  <a:schemeClr val="bg1"/>
                </a:solidFill>
              </a:rPr>
              <a:t>Livestream</a:t>
            </a:r>
            <a:r>
              <a:rPr lang="en-US" sz="3200" b="1" dirty="0">
                <a:solidFill>
                  <a:schemeClr val="bg1"/>
                </a:solidFill>
              </a:rPr>
              <a:t> Across America </a:t>
            </a:r>
          </a:p>
        </p:txBody>
      </p:sp>
    </p:spTree>
    <p:extLst>
      <p:ext uri="{BB962C8B-B14F-4D97-AF65-F5344CB8AC3E}">
        <p14:creationId xmlns:p14="http://schemas.microsoft.com/office/powerpoint/2010/main" val="87085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1143000"/>
          </a:xfrm>
          <a:solidFill>
            <a:schemeClr val="tx2">
              <a:lumMod val="60000"/>
              <a:lumOff val="40000"/>
            </a:schemeClr>
          </a:solidFill>
        </p:spPr>
        <p:txBody>
          <a:bodyPr>
            <a:normAutofit/>
          </a:bodyPr>
          <a:lstStyle/>
          <a:p>
            <a:r>
              <a:rPr lang="en-US" b="1" dirty="0">
                <a:solidFill>
                  <a:schemeClr val="bg1"/>
                </a:solidFill>
              </a:rPr>
              <a:t>“Economics Monday”</a:t>
            </a:r>
            <a:br>
              <a:rPr lang="en-US" b="1" dirty="0">
                <a:solidFill>
                  <a:schemeClr val="bg1"/>
                </a:solidFill>
              </a:rPr>
            </a:br>
            <a:r>
              <a:rPr lang="en-US" sz="2800" dirty="0">
                <a:solidFill>
                  <a:schemeClr val="bg1"/>
                </a:solidFill>
              </a:rPr>
              <a:t>A show no one wants to ever leave</a:t>
            </a:r>
          </a:p>
        </p:txBody>
      </p:sp>
      <p:sp>
        <p:nvSpPr>
          <p:cNvPr id="3" name="Content Placeholder 2"/>
          <p:cNvSpPr>
            <a:spLocks noGrp="1"/>
          </p:cNvSpPr>
          <p:nvPr>
            <p:ph idx="1"/>
          </p:nvPr>
        </p:nvSpPr>
        <p:spPr>
          <a:xfrm>
            <a:off x="381000" y="1295400"/>
            <a:ext cx="8229600" cy="4525963"/>
          </a:xfrm>
        </p:spPr>
        <p:txBody>
          <a:bodyPr>
            <a:noAutofit/>
          </a:bodyPr>
          <a:lstStyle/>
          <a:p>
            <a:pPr marL="0" indent="0">
              <a:spcBef>
                <a:spcPts val="0"/>
              </a:spcBef>
              <a:spcAft>
                <a:spcPts val="1200"/>
              </a:spcAft>
              <a:buNone/>
            </a:pPr>
            <a:r>
              <a:rPr lang="en-US" sz="1800" dirty="0">
                <a:solidFill>
                  <a:schemeClr val="bg1"/>
                </a:solidFill>
              </a:rPr>
              <a:t>Imagine a 4 hour  talk show where the conversation is so powerful people never want to leave and it is about financial topics! The viewership expanded over 1000% the first month from all over the world.  This spell bounding educational experience was created by Ankit  </a:t>
            </a:r>
            <a:r>
              <a:rPr lang="en-US" sz="1800" dirty="0" err="1">
                <a:solidFill>
                  <a:schemeClr val="bg1"/>
                </a:solidFill>
              </a:rPr>
              <a:t>Kandelwal</a:t>
            </a:r>
            <a:r>
              <a:rPr lang="en-US" sz="1800" dirty="0">
                <a:solidFill>
                  <a:schemeClr val="bg1"/>
                </a:solidFill>
              </a:rPr>
              <a:t>, Nick Paleveda and Kimberly Calhoun. </a:t>
            </a:r>
          </a:p>
          <a:p>
            <a:pPr marL="0" indent="0">
              <a:spcBef>
                <a:spcPts val="0"/>
              </a:spcBef>
              <a:spcAft>
                <a:spcPts val="1200"/>
              </a:spcAft>
              <a:buNone/>
            </a:pPr>
            <a:r>
              <a:rPr lang="en-US" sz="1800" dirty="0">
                <a:solidFill>
                  <a:schemeClr val="bg1"/>
                </a:solidFill>
              </a:rPr>
              <a:t>March 7, 2020, when </a:t>
            </a:r>
            <a:r>
              <a:rPr lang="en-US" sz="1800" dirty="0" err="1">
                <a:solidFill>
                  <a:schemeClr val="bg1"/>
                </a:solidFill>
              </a:rPr>
              <a:t>Covid</a:t>
            </a:r>
            <a:r>
              <a:rPr lang="en-US" sz="1800" dirty="0">
                <a:solidFill>
                  <a:schemeClr val="bg1"/>
                </a:solidFill>
              </a:rPr>
              <a:t> Pandemic closed the world down, experts from all over the world have joined us live to discuss the state of affairs and how we can over come the crisis. Conversations with  billionaires, doctors,  the former US Comptroller General,  famous book authors, senators, dignitaries and Deans from great universities, all in one room at one time.  We not only have these conversations, we open them up to the pubic and viewers to engage and text questions.   We have united global conversations with brilliant discussions and we have a lot of laughs too.</a:t>
            </a:r>
          </a:p>
        </p:txBody>
      </p:sp>
      <p:sp>
        <p:nvSpPr>
          <p:cNvPr id="4" name="Title 1"/>
          <p:cNvSpPr txBox="1">
            <a:spLocks/>
          </p:cNvSpPr>
          <p:nvPr/>
        </p:nvSpPr>
        <p:spPr>
          <a:xfrm>
            <a:off x="0" y="6172200"/>
            <a:ext cx="9220200" cy="700668"/>
          </a:xfrm>
          <a:prstGeom prst="rect">
            <a:avLst/>
          </a:prstGeom>
          <a:solidFill>
            <a:schemeClr val="tx2">
              <a:lumMod val="60000"/>
              <a:lumOff val="4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Brilliant Minds Around the World Unite</a:t>
            </a:r>
          </a:p>
        </p:txBody>
      </p:sp>
    </p:spTree>
    <p:extLst>
      <p:ext uri="{BB962C8B-B14F-4D97-AF65-F5344CB8AC3E}">
        <p14:creationId xmlns:p14="http://schemas.microsoft.com/office/powerpoint/2010/main" val="150854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A5614718-D4FE-4022-94EB-C58AA333418E}"/>
              </a:ext>
            </a:extLst>
          </p:cNvPr>
          <p:cNvSpPr>
            <a:spLocks noGrp="1"/>
          </p:cNvSpPr>
          <p:nvPr>
            <p:ph type="title"/>
          </p:nvPr>
        </p:nvSpPr>
        <p:spPr>
          <a:xfrm>
            <a:off x="764261" y="1093787"/>
            <a:ext cx="2294977" cy="4697413"/>
          </a:xfrm>
        </p:spPr>
        <p:txBody>
          <a:bodyPr>
            <a:normAutofit/>
          </a:bodyPr>
          <a:lstStyle/>
          <a:p>
            <a:r>
              <a:rPr lang="en-US" dirty="0"/>
              <a:t>Lawyers Den</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13" y="0"/>
            <a:ext cx="5675187"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032D1E-5AEA-4D45-9138-6AF7C2FF1EC0}"/>
              </a:ext>
            </a:extLst>
          </p:cNvPr>
          <p:cNvSpPr>
            <a:spLocks noGrp="1"/>
          </p:cNvSpPr>
          <p:nvPr>
            <p:ph idx="1"/>
          </p:nvPr>
        </p:nvSpPr>
        <p:spPr>
          <a:xfrm>
            <a:off x="3911600" y="1093788"/>
            <a:ext cx="4373958" cy="4697413"/>
          </a:xfrm>
        </p:spPr>
        <p:txBody>
          <a:bodyPr>
            <a:normAutofit/>
          </a:bodyPr>
          <a:lstStyle/>
          <a:p>
            <a:pPr>
              <a:lnSpc>
                <a:spcPct val="110000"/>
              </a:lnSpc>
            </a:pPr>
            <a:r>
              <a:rPr lang="en-US" dirty="0"/>
              <a:t>Move over Judge Judy!-The Lawyer’s Den takes on MORE hard issues than someone who did not pay rent-from Roe v Wade to Sexual Harassment cases to Gun laws-everything before the Court comes to the Den with REAL Lawyers examining the issues in a REAL debate!</a:t>
            </a:r>
            <a:endParaRPr lang="en-US"/>
          </a:p>
          <a:p>
            <a:pPr>
              <a:lnSpc>
                <a:spcPct val="110000"/>
              </a:lnSpc>
            </a:pPr>
            <a:r>
              <a:rPr lang="en-US" dirty="0"/>
              <a:t>Monday-Thursday 7-8pm EST</a:t>
            </a:r>
            <a:endParaRPr lang="en-US"/>
          </a:p>
        </p:txBody>
      </p:sp>
    </p:spTree>
    <p:extLst>
      <p:ext uri="{BB962C8B-B14F-4D97-AF65-F5344CB8AC3E}">
        <p14:creationId xmlns:p14="http://schemas.microsoft.com/office/powerpoint/2010/main" val="221950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19AFBE53-1417-406B-8083-DBE0DA72F2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B9EE4F0-B261-4AB0-BEE3-AA9DD198F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2E326B6E-9130-4E5B-8C29-0412BDFD52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D15BBE67-0A7A-4318-94C9-9EDC68E9E4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6C189044-A310-4008-ABE3-A833238AA1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Rectangle 8">
              <a:extLst>
                <a:ext uri="{FF2B5EF4-FFF2-40B4-BE49-F238E27FC236}">
                  <a16:creationId xmlns:a16="http://schemas.microsoft.com/office/drawing/2014/main" id="{714E393D-E3AB-4084-8580-2EC4D75B0BC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 name="Freeform 9">
              <a:extLst>
                <a:ext uri="{FF2B5EF4-FFF2-40B4-BE49-F238E27FC236}">
                  <a16:creationId xmlns:a16="http://schemas.microsoft.com/office/drawing/2014/main" id="{5407A34B-6BDC-4CC4-9D15-2E71F3DB40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5E952981-3D27-403A-9B35-14226166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339D7F6E-841D-4697-A877-0F25113BA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226F9E1B-2970-4504-8E6C-1A42D05FC2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6F11A9CB-BE43-4423-987B-B43046D14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F21925AB-CEC6-4210-929C-5BAB1C957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9B4BB7F4-36A3-49C5-A85E-660BF09014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6">
              <a:extLst>
                <a:ext uri="{FF2B5EF4-FFF2-40B4-BE49-F238E27FC236}">
                  <a16:creationId xmlns:a16="http://schemas.microsoft.com/office/drawing/2014/main" id="{89A82E2C-666C-4E88-B3A9-C95B5AE94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7">
              <a:extLst>
                <a:ext uri="{FF2B5EF4-FFF2-40B4-BE49-F238E27FC236}">
                  <a16:creationId xmlns:a16="http://schemas.microsoft.com/office/drawing/2014/main" id="{1363187E-6516-4018-A78B-CE0F7F232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3FF62829-5C7E-4110-A186-F4E8655E29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87E9C9B7-0C7F-44A7-B610-5B095C4425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3037E5EC-D21D-4C3F-B081-B46C3B47CF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1">
              <a:extLst>
                <a:ext uri="{FF2B5EF4-FFF2-40B4-BE49-F238E27FC236}">
                  <a16:creationId xmlns:a16="http://schemas.microsoft.com/office/drawing/2014/main" id="{EAE8AAB2-DE35-4AED-8C9C-0718A33A84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2">
              <a:extLst>
                <a:ext uri="{FF2B5EF4-FFF2-40B4-BE49-F238E27FC236}">
                  <a16:creationId xmlns:a16="http://schemas.microsoft.com/office/drawing/2014/main" id="{062ACCDA-6A76-4812-BA3A-F3C6E1443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38825C85-74E0-4664-95AC-682625B991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D87E8B0A-2B1D-48E5-8107-F2855CFFD2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E46FC211-5F4B-478B-8761-A65D21166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43C493A4-4703-4917-A281-F15E323F1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4B369EDA-1458-423B-839F-4FB0EE920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DB5E8117-FFBB-49D5-87C6-24D8E06CE3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04D5DC4A-7C40-4236-B475-FA6AA4369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76858373-C51B-4201-80F4-803316704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D159A53F-DA7E-4CD5-AA84-55B3AC5EE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2">
              <a:extLst>
                <a:ext uri="{FF2B5EF4-FFF2-40B4-BE49-F238E27FC236}">
                  <a16:creationId xmlns:a16="http://schemas.microsoft.com/office/drawing/2014/main" id="{E4B70A8B-09AC-45AA-952C-242D7E1474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Rectangle 33">
              <a:extLst>
                <a:ext uri="{FF2B5EF4-FFF2-40B4-BE49-F238E27FC236}">
                  <a16:creationId xmlns:a16="http://schemas.microsoft.com/office/drawing/2014/main" id="{63C8CAD6-F5BE-4961-AC48-2A34FA4E778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4" name="Freeform 34">
              <a:extLst>
                <a:ext uri="{FF2B5EF4-FFF2-40B4-BE49-F238E27FC236}">
                  <a16:creationId xmlns:a16="http://schemas.microsoft.com/office/drawing/2014/main" id="{AEBA7DBD-C171-47A7-9249-562A06AC2B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80F934E3-6775-4A9E-8666-7D050E428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F7E8F3A1-E3AE-4A22-82FE-71C4C163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27DFF928-27F3-44A1-9468-219DD390B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47C61A3E-9A0A-4547-9B8A-DD8CD6D47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FC684095-4805-413B-A9EB-63A2417B5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AF830B5E-DCF9-4CBD-8746-C5219013D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1">
              <a:extLst>
                <a:ext uri="{FF2B5EF4-FFF2-40B4-BE49-F238E27FC236}">
                  <a16:creationId xmlns:a16="http://schemas.microsoft.com/office/drawing/2014/main" id="{FE6882C0-1C73-4E53-A884-3202385D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2">
              <a:extLst>
                <a:ext uri="{FF2B5EF4-FFF2-40B4-BE49-F238E27FC236}">
                  <a16:creationId xmlns:a16="http://schemas.microsoft.com/office/drawing/2014/main" id="{9611015E-699B-4BA5-A162-8BABC91454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3">
              <a:extLst>
                <a:ext uri="{FF2B5EF4-FFF2-40B4-BE49-F238E27FC236}">
                  <a16:creationId xmlns:a16="http://schemas.microsoft.com/office/drawing/2014/main" id="{8C6A611F-CBE4-46B7-96F6-803B2D260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4">
              <a:extLst>
                <a:ext uri="{FF2B5EF4-FFF2-40B4-BE49-F238E27FC236}">
                  <a16:creationId xmlns:a16="http://schemas.microsoft.com/office/drawing/2014/main" id="{FDCF0D71-6D32-4B72-B7E1-678BA980A8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Rectangle 45">
              <a:extLst>
                <a:ext uri="{FF2B5EF4-FFF2-40B4-BE49-F238E27FC236}">
                  <a16:creationId xmlns:a16="http://schemas.microsoft.com/office/drawing/2014/main" id="{FE6E605A-8ECF-47E5-ABDD-B4874FF18F1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6" name="Freeform 46">
              <a:extLst>
                <a:ext uri="{FF2B5EF4-FFF2-40B4-BE49-F238E27FC236}">
                  <a16:creationId xmlns:a16="http://schemas.microsoft.com/office/drawing/2014/main" id="{1329BFCB-3C83-438B-8C18-20576CA6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7">
              <a:extLst>
                <a:ext uri="{FF2B5EF4-FFF2-40B4-BE49-F238E27FC236}">
                  <a16:creationId xmlns:a16="http://schemas.microsoft.com/office/drawing/2014/main" id="{9E013566-6E0D-4B88-9731-0BBACA1408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8">
              <a:extLst>
                <a:ext uri="{FF2B5EF4-FFF2-40B4-BE49-F238E27FC236}">
                  <a16:creationId xmlns:a16="http://schemas.microsoft.com/office/drawing/2014/main" id="{1668707D-D4E8-40EC-94C2-F83C6E222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49">
              <a:extLst>
                <a:ext uri="{FF2B5EF4-FFF2-40B4-BE49-F238E27FC236}">
                  <a16:creationId xmlns:a16="http://schemas.microsoft.com/office/drawing/2014/main" id="{0CE0CBC9-140F-475C-93C6-446BDBB76C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0">
              <a:extLst>
                <a:ext uri="{FF2B5EF4-FFF2-40B4-BE49-F238E27FC236}">
                  <a16:creationId xmlns:a16="http://schemas.microsoft.com/office/drawing/2014/main" id="{0ED9FFD9-3111-4C21-8013-063D0A89F3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1">
              <a:extLst>
                <a:ext uri="{FF2B5EF4-FFF2-40B4-BE49-F238E27FC236}">
                  <a16:creationId xmlns:a16="http://schemas.microsoft.com/office/drawing/2014/main" id="{C75E760C-E1DB-475D-905D-FC3F430FE3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2">
              <a:extLst>
                <a:ext uri="{FF2B5EF4-FFF2-40B4-BE49-F238E27FC236}">
                  <a16:creationId xmlns:a16="http://schemas.microsoft.com/office/drawing/2014/main" id="{1F4DF02E-1FC7-48AB-8CDA-940C8A500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3">
              <a:extLst>
                <a:ext uri="{FF2B5EF4-FFF2-40B4-BE49-F238E27FC236}">
                  <a16:creationId xmlns:a16="http://schemas.microsoft.com/office/drawing/2014/main" id="{193ABE5A-1C12-4B38-8078-51A0BAB3C0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4">
              <a:extLst>
                <a:ext uri="{FF2B5EF4-FFF2-40B4-BE49-F238E27FC236}">
                  <a16:creationId xmlns:a16="http://schemas.microsoft.com/office/drawing/2014/main" id="{3A57AD1C-4CC5-4E62-A352-D3B142B9DF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5">
              <a:extLst>
                <a:ext uri="{FF2B5EF4-FFF2-40B4-BE49-F238E27FC236}">
                  <a16:creationId xmlns:a16="http://schemas.microsoft.com/office/drawing/2014/main" id="{646D40AD-4384-42ED-B1A0-A47C165C6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6">
              <a:extLst>
                <a:ext uri="{FF2B5EF4-FFF2-40B4-BE49-F238E27FC236}">
                  <a16:creationId xmlns:a16="http://schemas.microsoft.com/office/drawing/2014/main" id="{0786C2FA-21FD-4F48-9E96-C5D8E6159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7">
              <a:extLst>
                <a:ext uri="{FF2B5EF4-FFF2-40B4-BE49-F238E27FC236}">
                  <a16:creationId xmlns:a16="http://schemas.microsoft.com/office/drawing/2014/main" id="{AFE6F50A-21B5-4B98-9C3B-B89FFC6FB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58">
              <a:extLst>
                <a:ext uri="{FF2B5EF4-FFF2-40B4-BE49-F238E27FC236}">
                  <a16:creationId xmlns:a16="http://schemas.microsoft.com/office/drawing/2014/main" id="{2454210A-9717-44AF-9D76-0426534C35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212924" y="4539573"/>
            <a:ext cx="6718151" cy="1182838"/>
          </a:xfrm>
        </p:spPr>
        <p:txBody>
          <a:bodyPr vert="horz" lIns="91440" tIns="45720" rIns="91440" bIns="45720" rtlCol="0" anchor="b">
            <a:normAutofit/>
          </a:bodyPr>
          <a:lstStyle/>
          <a:p>
            <a:pPr algn="ctr"/>
            <a:r>
              <a:rPr lang="en-US" sz="1900" b="1"/>
              <a:t>Proof of Concept Test with Silent Ads Proved Powerful Persuasion.</a:t>
            </a:r>
            <a:br>
              <a:rPr lang="en-US" sz="1900" b="1"/>
            </a:br>
            <a:r>
              <a:rPr lang="en-US" sz="1900" b="1"/>
              <a:t>100% audience got a coke and burger after show</a:t>
            </a:r>
          </a:p>
        </p:txBody>
      </p:sp>
      <p:sp>
        <p:nvSpPr>
          <p:cNvPr id="9" name="Content Placeholder 8">
            <a:extLst>
              <a:ext uri="{FF2B5EF4-FFF2-40B4-BE49-F238E27FC236}">
                <a16:creationId xmlns:a16="http://schemas.microsoft.com/office/drawing/2014/main" id="{3F810EAF-B9C8-4617-AE5D-B51905525130}"/>
              </a:ext>
            </a:extLst>
          </p:cNvPr>
          <p:cNvSpPr>
            <a:spLocks noGrp="1"/>
          </p:cNvSpPr>
          <p:nvPr>
            <p:ph idx="1"/>
          </p:nvPr>
        </p:nvSpPr>
        <p:spPr>
          <a:xfrm>
            <a:off x="1433456" y="5722411"/>
            <a:ext cx="6277087" cy="480330"/>
          </a:xfrm>
        </p:spPr>
        <p:txBody>
          <a:bodyPr vert="horz" lIns="91440" tIns="45720" rIns="91440" bIns="45720" rtlCol="0">
            <a:normAutofit/>
          </a:bodyPr>
          <a:lstStyle/>
          <a:p>
            <a:pPr marL="0" indent="0" algn="ctr">
              <a:lnSpc>
                <a:spcPct val="110000"/>
              </a:lnSpc>
              <a:buNone/>
            </a:pPr>
            <a:r>
              <a:rPr lang="en-US" sz="800" b="1" cap="all">
                <a:solidFill>
                  <a:schemeClr val="tx2"/>
                </a:solidFill>
              </a:rPr>
              <a:t>PODTV with easy billboard ads</a:t>
            </a:r>
          </a:p>
          <a:p>
            <a:pPr marL="0" indent="0" algn="ctr">
              <a:lnSpc>
                <a:spcPct val="110000"/>
              </a:lnSpc>
              <a:buNone/>
            </a:pPr>
            <a:r>
              <a:rPr lang="en-US" sz="800" b="1" cap="all">
                <a:solidFill>
                  <a:schemeClr val="tx2"/>
                </a:solidFill>
              </a:rPr>
              <a:t> </a:t>
            </a:r>
          </a:p>
        </p:txBody>
      </p:sp>
      <p:sp>
        <p:nvSpPr>
          <p:cNvPr id="70" name="Round Diagonal Corner Rectangle 6">
            <a:extLst>
              <a:ext uri="{FF2B5EF4-FFF2-40B4-BE49-F238E27FC236}">
                <a16:creationId xmlns:a16="http://schemas.microsoft.com/office/drawing/2014/main" id="{EC19B228-BB19-4650-8B05-EDE68385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30" y="639965"/>
            <a:ext cx="8159993"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r="12603" b="-3"/>
          <a:stretch/>
        </p:blipFill>
        <p:spPr>
          <a:xfrm>
            <a:off x="740260" y="951493"/>
            <a:ext cx="4622942" cy="2975493"/>
          </a:xfrm>
          <a:prstGeom prst="rect">
            <a:avLst/>
          </a:prstGeom>
        </p:spPr>
      </p:pic>
    </p:spTree>
    <p:extLst>
      <p:ext uri="{BB962C8B-B14F-4D97-AF65-F5344CB8AC3E}">
        <p14:creationId xmlns:p14="http://schemas.microsoft.com/office/powerpoint/2010/main" val="55609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a:solidFill>
            <a:srgbClr val="488CC4"/>
          </a:solidFill>
        </p:spPr>
        <p:txBody>
          <a:bodyPr/>
          <a:lstStyle/>
          <a:p>
            <a:r>
              <a:rPr lang="en-US" b="1" dirty="0">
                <a:solidFill>
                  <a:schemeClr val="bg1"/>
                </a:solidFill>
              </a:rPr>
              <a:t>Contact</a:t>
            </a:r>
          </a:p>
        </p:txBody>
      </p:sp>
      <p:sp>
        <p:nvSpPr>
          <p:cNvPr id="8" name="Title 1"/>
          <p:cNvSpPr txBox="1">
            <a:spLocks/>
          </p:cNvSpPr>
          <p:nvPr/>
        </p:nvSpPr>
        <p:spPr>
          <a:xfrm>
            <a:off x="66674" y="5727192"/>
            <a:ext cx="9163051" cy="1143000"/>
          </a:xfrm>
          <a:prstGeom prst="rect">
            <a:avLst/>
          </a:prstGeom>
          <a:solidFill>
            <a:srgbClr val="488CC4"/>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 </a:t>
            </a:r>
          </a:p>
        </p:txBody>
      </p:sp>
      <p:sp>
        <p:nvSpPr>
          <p:cNvPr id="3" name="TextBox 2"/>
          <p:cNvSpPr txBox="1"/>
          <p:nvPr/>
        </p:nvSpPr>
        <p:spPr>
          <a:xfrm>
            <a:off x="1447800" y="2895600"/>
            <a:ext cx="5791200" cy="2031325"/>
          </a:xfrm>
          <a:prstGeom prst="rect">
            <a:avLst/>
          </a:prstGeom>
          <a:noFill/>
        </p:spPr>
        <p:txBody>
          <a:bodyPr wrap="square" rtlCol="0">
            <a:spAutoFit/>
          </a:bodyPr>
          <a:lstStyle/>
          <a:p>
            <a:r>
              <a:rPr lang="en-US" dirty="0"/>
              <a:t>Contact:</a:t>
            </a:r>
          </a:p>
          <a:p>
            <a:endParaRPr lang="en-US" dirty="0"/>
          </a:p>
          <a:p>
            <a:r>
              <a:rPr lang="en-US" dirty="0">
                <a:solidFill>
                  <a:schemeClr val="accent4">
                    <a:lumMod val="50000"/>
                  </a:schemeClr>
                </a:solidFill>
              </a:rPr>
              <a:t>Kimberly Calhoun</a:t>
            </a:r>
          </a:p>
          <a:p>
            <a:r>
              <a:rPr lang="en-US" dirty="0">
                <a:solidFill>
                  <a:schemeClr val="accent4">
                    <a:lumMod val="50000"/>
                  </a:schemeClr>
                </a:solidFill>
                <a:hlinkClick r:id="rId2"/>
              </a:rPr>
              <a:t>Kimberly@ibmtv.tv</a:t>
            </a:r>
            <a:r>
              <a:rPr lang="en-US" dirty="0">
                <a:solidFill>
                  <a:schemeClr val="accent4">
                    <a:lumMod val="50000"/>
                  </a:schemeClr>
                </a:solidFill>
              </a:rPr>
              <a:t>   919-673-0612</a:t>
            </a:r>
          </a:p>
          <a:p>
            <a:endParaRPr lang="en-US" dirty="0">
              <a:solidFill>
                <a:schemeClr val="accent4">
                  <a:lumMod val="50000"/>
                </a:schemeClr>
              </a:solidFill>
            </a:endParaRPr>
          </a:p>
          <a:p>
            <a:r>
              <a:rPr lang="en-US" dirty="0">
                <a:solidFill>
                  <a:schemeClr val="accent4">
                    <a:lumMod val="50000"/>
                  </a:schemeClr>
                </a:solidFill>
                <a:hlinkClick r:id="rId3"/>
              </a:rPr>
              <a:t>www.ibmtv.tv</a:t>
            </a:r>
            <a:endParaRPr lang="en-US" dirty="0">
              <a:solidFill>
                <a:schemeClr val="accent4">
                  <a:lumMod val="50000"/>
                </a:schemeClr>
              </a:solidFill>
            </a:endParaRPr>
          </a:p>
          <a:p>
            <a:endParaRPr lang="en-US" dirty="0">
              <a:solidFill>
                <a:schemeClr val="accent4">
                  <a:lumMod val="50000"/>
                </a:schemeClr>
              </a:solidFill>
            </a:endParaRPr>
          </a:p>
        </p:txBody>
      </p:sp>
      <p:sp>
        <p:nvSpPr>
          <p:cNvPr id="4" name="TextBox 3"/>
          <p:cNvSpPr txBox="1"/>
          <p:nvPr/>
        </p:nvSpPr>
        <p:spPr>
          <a:xfrm>
            <a:off x="1447800" y="1524000"/>
            <a:ext cx="6400800" cy="1661993"/>
          </a:xfrm>
          <a:prstGeom prst="rect">
            <a:avLst/>
          </a:prstGeom>
          <a:noFill/>
        </p:spPr>
        <p:txBody>
          <a:bodyPr wrap="square" rtlCol="0">
            <a:spAutoFit/>
          </a:bodyPr>
          <a:lstStyle/>
          <a:p>
            <a:r>
              <a:rPr lang="en-US" sz="2800" b="1" dirty="0">
                <a:solidFill>
                  <a:schemeClr val="bg1"/>
                </a:solidFill>
              </a:rPr>
              <a:t>Thank you for your time!</a:t>
            </a:r>
          </a:p>
          <a:p>
            <a:r>
              <a:rPr lang="en-US" sz="2800" b="1" dirty="0">
                <a:solidFill>
                  <a:schemeClr val="bg1"/>
                </a:solidFill>
              </a:rPr>
              <a:t>We have advertising that will fit your budget!</a:t>
            </a:r>
          </a:p>
          <a:p>
            <a:endParaRPr lang="en-US" dirty="0"/>
          </a:p>
        </p:txBody>
      </p:sp>
    </p:spTree>
    <p:extLst>
      <p:ext uri="{BB962C8B-B14F-4D97-AF65-F5344CB8AC3E}">
        <p14:creationId xmlns:p14="http://schemas.microsoft.com/office/powerpoint/2010/main" val="34126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9A14545-A4E2-4623-8ECC-78CB08A6799E}"/>
              </a:ext>
            </a:extLst>
          </p:cNvPr>
          <p:cNvSpPr>
            <a:spLocks noGrp="1"/>
          </p:cNvSpPr>
          <p:nvPr>
            <p:ph type="title"/>
          </p:nvPr>
        </p:nvSpPr>
        <p:spPr>
          <a:xfrm>
            <a:off x="764261" y="1093787"/>
            <a:ext cx="2294977" cy="4697413"/>
          </a:xfrm>
        </p:spPr>
        <p:txBody>
          <a:bodyPr>
            <a:normAutofit/>
          </a:bodyPr>
          <a:lstStyle/>
          <a:p>
            <a:r>
              <a:rPr lang="en-US" sz="3300" b="1"/>
              <a:t>MEDIA INDUSTRY</a:t>
            </a:r>
            <a:br>
              <a:rPr lang="en-US" sz="3300" b="1"/>
            </a:br>
            <a:r>
              <a:rPr lang="en-US" sz="3300" b="1"/>
              <a:t>VALUE</a:t>
            </a:r>
            <a:br>
              <a:rPr lang="en-US" sz="3300" b="1"/>
            </a:br>
            <a:r>
              <a:rPr lang="en-US" sz="3300" b="1"/>
              <a:t>Broadens</a:t>
            </a:r>
            <a:br>
              <a:rPr lang="en-US" sz="3300" b="1"/>
            </a:br>
            <a:r>
              <a:rPr lang="en-US" sz="3300" b="1"/>
              <a:t>to WebTV and now PODTV</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13" y="0"/>
            <a:ext cx="5675187"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712B13-86FB-4609-8C63-2B0878492C83}"/>
              </a:ext>
            </a:extLst>
          </p:cNvPr>
          <p:cNvSpPr>
            <a:spLocks noGrp="1"/>
          </p:cNvSpPr>
          <p:nvPr>
            <p:ph idx="1"/>
          </p:nvPr>
        </p:nvSpPr>
        <p:spPr>
          <a:xfrm>
            <a:off x="3911600" y="1093788"/>
            <a:ext cx="4373958" cy="4697413"/>
          </a:xfrm>
        </p:spPr>
        <p:txBody>
          <a:bodyPr>
            <a:normAutofit/>
          </a:bodyPr>
          <a:lstStyle/>
          <a:p>
            <a:pPr rtl="0" fontAlgn="base">
              <a:lnSpc>
                <a:spcPct val="110000"/>
              </a:lnSpc>
              <a:spcBef>
                <a:spcPts val="0"/>
              </a:spcBef>
              <a:spcAft>
                <a:spcPts val="600"/>
              </a:spcAft>
              <a:buFont typeface="Arial" panose="020B0604020202020204" pitchFamily="34" charset="0"/>
              <a:buChar char="•"/>
            </a:pPr>
            <a:r>
              <a:rPr lang="en-US" sz="1100" b="0" i="0" u="none" strike="noStrike">
                <a:effectLst/>
                <a:latin typeface="Rockwell" panose="02060603020205020403" pitchFamily="18" charset="0"/>
              </a:rPr>
              <a:t>Research firm PwC anticipates revenue from media and entertainment will reach an estimated $2.6 trillion by 2023. </a:t>
            </a:r>
          </a:p>
          <a:p>
            <a:pPr rtl="0" fontAlgn="base">
              <a:lnSpc>
                <a:spcPct val="110000"/>
              </a:lnSpc>
              <a:spcBef>
                <a:spcPts val="0"/>
              </a:spcBef>
              <a:spcAft>
                <a:spcPts val="600"/>
              </a:spcAft>
              <a:buFont typeface="Arial" panose="020B0604020202020204" pitchFamily="34" charset="0"/>
              <a:buChar char="•"/>
            </a:pPr>
            <a:endParaRPr lang="en-US" sz="1100">
              <a:latin typeface="Rockwell" panose="02060603020205020403" pitchFamily="18" charset="0"/>
            </a:endParaRPr>
          </a:p>
          <a:p>
            <a:pPr rtl="0" fontAlgn="base">
              <a:lnSpc>
                <a:spcPct val="110000"/>
              </a:lnSpc>
              <a:spcBef>
                <a:spcPts val="0"/>
              </a:spcBef>
              <a:spcAft>
                <a:spcPts val="600"/>
              </a:spcAft>
              <a:buFont typeface="Arial" panose="020B0604020202020204" pitchFamily="34" charset="0"/>
              <a:buChar char="•"/>
            </a:pPr>
            <a:r>
              <a:rPr lang="en-US" sz="1100" b="0" i="0" u="none" strike="noStrike">
                <a:effectLst/>
                <a:latin typeface="Rockwell" panose="02060603020205020403" pitchFamily="18" charset="0"/>
              </a:rPr>
              <a:t>According to Nielsen Ratings, U.S. adults spend an average of 11 hours and 27 minutes per day connected to media.</a:t>
            </a:r>
            <a:r>
              <a:rPr lang="en-US" sz="1100" b="0" i="0">
                <a:effectLst/>
                <a:latin typeface="Rockwell" panose="02060603020205020403" pitchFamily="18" charset="0"/>
              </a:rPr>
              <a:t>​</a:t>
            </a:r>
          </a:p>
          <a:p>
            <a:pPr rtl="0" fontAlgn="base">
              <a:lnSpc>
                <a:spcPct val="110000"/>
              </a:lnSpc>
              <a:spcBef>
                <a:spcPts val="0"/>
              </a:spcBef>
              <a:spcAft>
                <a:spcPts val="600"/>
              </a:spcAft>
              <a:buFont typeface="Arial" panose="020B0604020202020204" pitchFamily="34" charset="0"/>
              <a:buChar char="•"/>
            </a:pPr>
            <a:endParaRPr lang="en-US" sz="1100" b="0" i="0">
              <a:effectLst/>
              <a:latin typeface="Arial" panose="020B0604020202020204" pitchFamily="34" charset="0"/>
            </a:endParaRPr>
          </a:p>
          <a:p>
            <a:pPr rtl="0" fontAlgn="base">
              <a:lnSpc>
                <a:spcPct val="110000"/>
              </a:lnSpc>
              <a:spcBef>
                <a:spcPts val="0"/>
              </a:spcBef>
              <a:spcAft>
                <a:spcPts val="600"/>
              </a:spcAft>
              <a:buFont typeface="Arial" panose="020B0604020202020204" pitchFamily="34" charset="0"/>
              <a:buChar char="•"/>
            </a:pPr>
            <a:r>
              <a:rPr lang="en-US" sz="1100" b="0" i="0" u="none" strike="noStrike">
                <a:effectLst/>
                <a:latin typeface="Rockwell" panose="02060603020205020403" pitchFamily="18" charset="0"/>
              </a:rPr>
              <a:t>With Netflix reaching $15 billion in revenue in 2018, that still leaves $2.58 trillion left over.</a:t>
            </a:r>
            <a:r>
              <a:rPr lang="en-US" sz="1100" b="0" i="0">
                <a:effectLst/>
                <a:latin typeface="Rockwell" panose="02060603020205020403" pitchFamily="18" charset="0"/>
              </a:rPr>
              <a:t>​</a:t>
            </a:r>
          </a:p>
          <a:p>
            <a:pPr rtl="0" fontAlgn="base">
              <a:lnSpc>
                <a:spcPct val="110000"/>
              </a:lnSpc>
              <a:spcBef>
                <a:spcPts val="0"/>
              </a:spcBef>
              <a:spcAft>
                <a:spcPts val="600"/>
              </a:spcAft>
              <a:buFont typeface="Arial" panose="020B0604020202020204" pitchFamily="34" charset="0"/>
              <a:buChar char="•"/>
            </a:pPr>
            <a:endParaRPr lang="en-US" sz="1100" b="0" i="0">
              <a:effectLst/>
              <a:latin typeface="Arial" panose="020B0604020202020204" pitchFamily="34" charset="0"/>
            </a:endParaRPr>
          </a:p>
          <a:p>
            <a:pPr rtl="0" fontAlgn="base">
              <a:lnSpc>
                <a:spcPct val="110000"/>
              </a:lnSpc>
              <a:spcBef>
                <a:spcPts val="0"/>
              </a:spcBef>
              <a:spcAft>
                <a:spcPts val="600"/>
              </a:spcAft>
              <a:buFont typeface="Arial" panose="020B0604020202020204" pitchFamily="34" charset="0"/>
              <a:buChar char="•"/>
            </a:pPr>
            <a:r>
              <a:rPr lang="en-US" sz="1100" b="0" i="0" u="none" strike="noStrike">
                <a:effectLst/>
                <a:latin typeface="Rockwell" panose="02060603020205020403" pitchFamily="18" charset="0"/>
              </a:rPr>
              <a:t>Look, this all may sound too good to be true, but the returns for “Netflix are Killer and have simply been too good to ignore –  now is the time to take advantage of the shift in how the world is viewing content and expand into the </a:t>
            </a:r>
            <a:r>
              <a:rPr lang="en-US" sz="1100" b="0" i="0" u="none" strike="noStrike" err="1">
                <a:effectLst/>
                <a:latin typeface="Rockwell" panose="02060603020205020403" pitchFamily="18" charset="0"/>
              </a:rPr>
              <a:t>webtv</a:t>
            </a:r>
            <a:r>
              <a:rPr lang="en-US" sz="1100" b="0" i="0" u="none" strike="noStrike">
                <a:effectLst/>
                <a:latin typeface="Rockwell" panose="02060603020205020403" pitchFamily="18" charset="0"/>
              </a:rPr>
              <a:t> and take  advertising to the next generation through IBMTV.TV PODTV platforms where advertising is cost effective and has a broader reach. </a:t>
            </a:r>
            <a:endParaRPr lang="en-US" sz="1100" b="0" i="0">
              <a:effectLst/>
              <a:latin typeface="Arial" panose="020B0604020202020204" pitchFamily="34" charset="0"/>
            </a:endParaRPr>
          </a:p>
          <a:p>
            <a:pPr>
              <a:lnSpc>
                <a:spcPct val="110000"/>
              </a:lnSpc>
              <a:spcBef>
                <a:spcPts val="0"/>
              </a:spcBef>
              <a:spcAft>
                <a:spcPts val="600"/>
              </a:spcAft>
            </a:pPr>
            <a:endParaRPr lang="en-US" sz="1100"/>
          </a:p>
        </p:txBody>
      </p:sp>
    </p:spTree>
    <p:extLst>
      <p:ext uri="{BB962C8B-B14F-4D97-AF65-F5344CB8AC3E}">
        <p14:creationId xmlns:p14="http://schemas.microsoft.com/office/powerpoint/2010/main" val="321684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905000"/>
            <a:ext cx="3657601" cy="24368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25174"/>
            <a:ext cx="2819736" cy="1877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520" y="671810"/>
            <a:ext cx="2926080" cy="1645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4168" y="3473768"/>
            <a:ext cx="2012632" cy="2012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3962400" y="4724400"/>
            <a:ext cx="1676400" cy="369332"/>
          </a:xfrm>
          <a:prstGeom prst="rect">
            <a:avLst/>
          </a:prstGeom>
          <a:noFill/>
        </p:spPr>
        <p:txBody>
          <a:bodyPr wrap="square" rtlCol="0">
            <a:spAutoFit/>
          </a:bodyPr>
          <a:lstStyle/>
          <a:p>
            <a:r>
              <a:rPr lang="en-US" b="1" dirty="0"/>
              <a:t>Be Our Guest!</a:t>
            </a:r>
          </a:p>
        </p:txBody>
      </p:sp>
      <p:sp>
        <p:nvSpPr>
          <p:cNvPr id="3" name="TextBox 2"/>
          <p:cNvSpPr txBox="1"/>
          <p:nvPr/>
        </p:nvSpPr>
        <p:spPr>
          <a:xfrm>
            <a:off x="2714625" y="210145"/>
            <a:ext cx="3505200" cy="923330"/>
          </a:xfrm>
          <a:prstGeom prst="rect">
            <a:avLst/>
          </a:prstGeom>
          <a:noFill/>
        </p:spPr>
        <p:txBody>
          <a:bodyPr wrap="square" rtlCol="0">
            <a:spAutoFit/>
          </a:bodyPr>
          <a:lstStyle/>
          <a:p>
            <a:pPr algn="ctr"/>
            <a:r>
              <a:rPr lang="en-US" b="1" dirty="0"/>
              <a:t>Our Exclusive Interviews have Included the</a:t>
            </a:r>
          </a:p>
          <a:p>
            <a:pPr algn="ctr"/>
            <a:r>
              <a:rPr lang="en-US" b="1" dirty="0"/>
              <a:t> “A List Corporate Celebrities”</a:t>
            </a:r>
          </a:p>
        </p:txBody>
      </p:sp>
      <p:sp>
        <p:nvSpPr>
          <p:cNvPr id="4" name="TextBox 3"/>
          <p:cNvSpPr txBox="1"/>
          <p:nvPr/>
        </p:nvSpPr>
        <p:spPr>
          <a:xfrm>
            <a:off x="6781800" y="2602242"/>
            <a:ext cx="2209800" cy="646331"/>
          </a:xfrm>
          <a:prstGeom prst="rect">
            <a:avLst/>
          </a:prstGeom>
          <a:noFill/>
        </p:spPr>
        <p:txBody>
          <a:bodyPr wrap="square" rtlCol="0">
            <a:spAutoFit/>
          </a:bodyPr>
          <a:lstStyle/>
          <a:p>
            <a:pPr algn="ctr"/>
            <a:r>
              <a:rPr lang="en-US" b="1" dirty="0"/>
              <a:t>John Sculley,  </a:t>
            </a:r>
          </a:p>
          <a:p>
            <a:pPr algn="ctr"/>
            <a:r>
              <a:rPr lang="en-US" dirty="0"/>
              <a:t>former CEO of APPLE</a:t>
            </a:r>
          </a:p>
        </p:txBody>
      </p:sp>
      <p:sp>
        <p:nvSpPr>
          <p:cNvPr id="10" name="TextBox 9"/>
          <p:cNvSpPr txBox="1"/>
          <p:nvPr/>
        </p:nvSpPr>
        <p:spPr>
          <a:xfrm>
            <a:off x="6858000" y="5781803"/>
            <a:ext cx="2209800" cy="923330"/>
          </a:xfrm>
          <a:prstGeom prst="rect">
            <a:avLst/>
          </a:prstGeom>
          <a:noFill/>
        </p:spPr>
        <p:txBody>
          <a:bodyPr wrap="square" rtlCol="0">
            <a:spAutoFit/>
          </a:bodyPr>
          <a:lstStyle/>
          <a:p>
            <a:r>
              <a:rPr lang="en-US" b="1" dirty="0"/>
              <a:t>Alan </a:t>
            </a:r>
            <a:r>
              <a:rPr lang="en-US" b="1" dirty="0" err="1"/>
              <a:t>Treffler</a:t>
            </a:r>
            <a:r>
              <a:rPr lang="en-US" dirty="0"/>
              <a:t>, </a:t>
            </a:r>
          </a:p>
          <a:p>
            <a:r>
              <a:rPr lang="en-US" dirty="0"/>
              <a:t>CEO of </a:t>
            </a:r>
            <a:r>
              <a:rPr lang="en-US" dirty="0" err="1"/>
              <a:t>Pegas</a:t>
            </a:r>
            <a:r>
              <a:rPr lang="en-US" dirty="0"/>
              <a:t> Systems - Billionaire</a:t>
            </a:r>
          </a:p>
        </p:txBody>
      </p:sp>
      <p:sp>
        <p:nvSpPr>
          <p:cNvPr id="11" name="TextBox 10"/>
          <p:cNvSpPr txBox="1"/>
          <p:nvPr/>
        </p:nvSpPr>
        <p:spPr>
          <a:xfrm>
            <a:off x="437853" y="2905035"/>
            <a:ext cx="2133600" cy="1200329"/>
          </a:xfrm>
          <a:prstGeom prst="rect">
            <a:avLst/>
          </a:prstGeom>
          <a:noFill/>
        </p:spPr>
        <p:txBody>
          <a:bodyPr wrap="square" rtlCol="0">
            <a:spAutoFit/>
          </a:bodyPr>
          <a:lstStyle/>
          <a:p>
            <a:pPr algn="ctr"/>
            <a:r>
              <a:rPr lang="en-US" b="1" dirty="0"/>
              <a:t>Neil Shapiro, </a:t>
            </a:r>
            <a:r>
              <a:rPr lang="en-US" dirty="0"/>
              <a:t>President of WYNET and  former President of NBC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260" y="4341877"/>
            <a:ext cx="3012214" cy="16420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p:nvPr/>
        </p:nvSpPr>
        <p:spPr>
          <a:xfrm>
            <a:off x="971382" y="6281440"/>
            <a:ext cx="1666875" cy="369332"/>
          </a:xfrm>
          <a:prstGeom prst="rect">
            <a:avLst/>
          </a:prstGeom>
          <a:noFill/>
        </p:spPr>
        <p:txBody>
          <a:bodyPr wrap="square" rtlCol="0">
            <a:spAutoFit/>
          </a:bodyPr>
          <a:lstStyle/>
          <a:p>
            <a:r>
              <a:rPr lang="en-US" dirty="0"/>
              <a:t>IBM </a:t>
            </a:r>
            <a:r>
              <a:rPr lang="en-US" dirty="0" err="1"/>
              <a:t>IoT</a:t>
            </a:r>
            <a:r>
              <a:rPr lang="en-US" dirty="0"/>
              <a:t> Team</a:t>
            </a:r>
          </a:p>
        </p:txBody>
      </p:sp>
    </p:spTree>
    <p:extLst>
      <p:ext uri="{BB962C8B-B14F-4D97-AF65-F5344CB8AC3E}">
        <p14:creationId xmlns:p14="http://schemas.microsoft.com/office/powerpoint/2010/main" val="232672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
            <a:ext cx="9144000" cy="687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533400"/>
            <a:ext cx="7696200" cy="584775"/>
          </a:xfrm>
          <a:prstGeom prst="rect">
            <a:avLst/>
          </a:prstGeom>
          <a:solidFill>
            <a:schemeClr val="bg1"/>
          </a:solidFill>
        </p:spPr>
        <p:txBody>
          <a:bodyPr wrap="square" rtlCol="0">
            <a:spAutoFit/>
          </a:bodyPr>
          <a:lstStyle/>
          <a:p>
            <a:r>
              <a:rPr lang="en-US" sz="3200" b="1" dirty="0">
                <a:solidFill>
                  <a:srgbClr val="0070C0"/>
                </a:solidFill>
              </a:rPr>
              <a:t>4.3 Billion Viewer Reach-Worldwide!!!</a:t>
            </a:r>
          </a:p>
        </p:txBody>
      </p:sp>
      <p:sp>
        <p:nvSpPr>
          <p:cNvPr id="4" name="TextBox 3"/>
          <p:cNvSpPr txBox="1"/>
          <p:nvPr/>
        </p:nvSpPr>
        <p:spPr>
          <a:xfrm>
            <a:off x="0" y="-19199"/>
            <a:ext cx="9144000" cy="369332"/>
          </a:xfrm>
          <a:prstGeom prst="rect">
            <a:avLst/>
          </a:prstGeom>
          <a:solidFill>
            <a:srgbClr val="FF0000"/>
          </a:solidFill>
        </p:spPr>
        <p:txBody>
          <a:bodyPr wrap="square" rtlCol="0">
            <a:spAutoFit/>
          </a:bodyPr>
          <a:lstStyle/>
          <a:p>
            <a:pPr algn="r"/>
            <a:r>
              <a:rPr lang="en-US" b="1" dirty="0">
                <a:solidFill>
                  <a:schemeClr val="bg1"/>
                </a:solidFill>
              </a:rPr>
              <a:t>IBMTV.TV Smart TV</a:t>
            </a:r>
          </a:p>
        </p:txBody>
      </p:sp>
    </p:spTree>
    <p:extLst>
      <p:ext uri="{BB962C8B-B14F-4D97-AF65-F5344CB8AC3E}">
        <p14:creationId xmlns:p14="http://schemas.microsoft.com/office/powerpoint/2010/main" val="4607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FD3BFD04-77D1-4FB5-A159-35084E2C6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30B85FB2-B686-4546-B01D-17A122BAC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6858001"/>
            <a:chOff x="-14288" y="0"/>
            <a:chExt cx="12053888" cy="6858001"/>
          </a:xfrm>
        </p:grpSpPr>
        <p:grpSp>
          <p:nvGrpSpPr>
            <p:cNvPr id="74" name="Group 73">
              <a:extLst>
                <a:ext uri="{FF2B5EF4-FFF2-40B4-BE49-F238E27FC236}">
                  <a16:creationId xmlns:a16="http://schemas.microsoft.com/office/drawing/2014/main" id="{45CCB97F-DB3B-4939-ABF0-CEDED72496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6" name="Rectangle 5">
                <a:extLst>
                  <a:ext uri="{FF2B5EF4-FFF2-40B4-BE49-F238E27FC236}">
                    <a16:creationId xmlns:a16="http://schemas.microsoft.com/office/drawing/2014/main" id="{9DEDF1F5-B144-4E61-A93B-DF131E62CEF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7" name="Freeform 6">
                <a:extLst>
                  <a:ext uri="{FF2B5EF4-FFF2-40B4-BE49-F238E27FC236}">
                    <a16:creationId xmlns:a16="http://schemas.microsoft.com/office/drawing/2014/main" id="{AB937A00-7D28-489C-BF2D-85C9FE1330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7">
                <a:extLst>
                  <a:ext uri="{FF2B5EF4-FFF2-40B4-BE49-F238E27FC236}">
                    <a16:creationId xmlns:a16="http://schemas.microsoft.com/office/drawing/2014/main" id="{9B6FDA50-4B9D-47D9-8807-59651FD0D3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8">
                <a:extLst>
                  <a:ext uri="{FF2B5EF4-FFF2-40B4-BE49-F238E27FC236}">
                    <a16:creationId xmlns:a16="http://schemas.microsoft.com/office/drawing/2014/main" id="{BFBE3212-C518-48C0-A538-22E13450E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9">
                <a:extLst>
                  <a:ext uri="{FF2B5EF4-FFF2-40B4-BE49-F238E27FC236}">
                    <a16:creationId xmlns:a16="http://schemas.microsoft.com/office/drawing/2014/main" id="{DB66EBCA-80AB-4133-A201-9F8134577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0">
                <a:extLst>
                  <a:ext uri="{FF2B5EF4-FFF2-40B4-BE49-F238E27FC236}">
                    <a16:creationId xmlns:a16="http://schemas.microsoft.com/office/drawing/2014/main" id="{BE2107C9-8602-4900-B4B4-D13611B68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1">
                <a:extLst>
                  <a:ext uri="{FF2B5EF4-FFF2-40B4-BE49-F238E27FC236}">
                    <a16:creationId xmlns:a16="http://schemas.microsoft.com/office/drawing/2014/main" id="{24B5E7BF-E3D5-41ED-908A-569FA6DE4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12">
                <a:extLst>
                  <a:ext uri="{FF2B5EF4-FFF2-40B4-BE49-F238E27FC236}">
                    <a16:creationId xmlns:a16="http://schemas.microsoft.com/office/drawing/2014/main" id="{D270C773-B463-4311-BB4C-DC4C44FDA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13">
                <a:extLst>
                  <a:ext uri="{FF2B5EF4-FFF2-40B4-BE49-F238E27FC236}">
                    <a16:creationId xmlns:a16="http://schemas.microsoft.com/office/drawing/2014/main" id="{6BC18564-A239-4C4B-B7D5-4A3769CE3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14">
                <a:extLst>
                  <a:ext uri="{FF2B5EF4-FFF2-40B4-BE49-F238E27FC236}">
                    <a16:creationId xmlns:a16="http://schemas.microsoft.com/office/drawing/2014/main" id="{3D9A7A0F-04F5-4EF6-B884-50AE0610F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15">
                <a:extLst>
                  <a:ext uri="{FF2B5EF4-FFF2-40B4-BE49-F238E27FC236}">
                    <a16:creationId xmlns:a16="http://schemas.microsoft.com/office/drawing/2014/main" id="{7E0D4876-341D-4983-815A-4AEDD46F6F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Line 16">
                <a:extLst>
                  <a:ext uri="{FF2B5EF4-FFF2-40B4-BE49-F238E27FC236}">
                    <a16:creationId xmlns:a16="http://schemas.microsoft.com/office/drawing/2014/main" id="{5BEF60E7-344C-49D0-8748-3A3A37BD3F4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8" name="Freeform 17">
                <a:extLst>
                  <a:ext uri="{FF2B5EF4-FFF2-40B4-BE49-F238E27FC236}">
                    <a16:creationId xmlns:a16="http://schemas.microsoft.com/office/drawing/2014/main" id="{FB606D79-EB93-49B4-9387-4302CC9F3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18">
                <a:extLst>
                  <a:ext uri="{FF2B5EF4-FFF2-40B4-BE49-F238E27FC236}">
                    <a16:creationId xmlns:a16="http://schemas.microsoft.com/office/drawing/2014/main" id="{BF49C646-5DA1-4717-B05F-99AB8E04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19">
                <a:extLst>
                  <a:ext uri="{FF2B5EF4-FFF2-40B4-BE49-F238E27FC236}">
                    <a16:creationId xmlns:a16="http://schemas.microsoft.com/office/drawing/2014/main" id="{ADE02A67-7AE8-4FC3-B101-230871F1D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0">
                <a:extLst>
                  <a:ext uri="{FF2B5EF4-FFF2-40B4-BE49-F238E27FC236}">
                    <a16:creationId xmlns:a16="http://schemas.microsoft.com/office/drawing/2014/main" id="{72BAD5DE-952F-4D28-96DE-61ECA1FFE2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Rectangle 21">
                <a:extLst>
                  <a:ext uri="{FF2B5EF4-FFF2-40B4-BE49-F238E27FC236}">
                    <a16:creationId xmlns:a16="http://schemas.microsoft.com/office/drawing/2014/main" id="{51BB8E4C-85FF-4480-A425-F9C672FCD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3" name="Freeform 22">
                <a:extLst>
                  <a:ext uri="{FF2B5EF4-FFF2-40B4-BE49-F238E27FC236}">
                    <a16:creationId xmlns:a16="http://schemas.microsoft.com/office/drawing/2014/main" id="{3E649AA8-8534-4C24-BA83-9C0F4D9C0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23">
                <a:extLst>
                  <a:ext uri="{FF2B5EF4-FFF2-40B4-BE49-F238E27FC236}">
                    <a16:creationId xmlns:a16="http://schemas.microsoft.com/office/drawing/2014/main" id="{3A3C2D0A-7FF6-4F97-99B9-973E5E8381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24">
                <a:extLst>
                  <a:ext uri="{FF2B5EF4-FFF2-40B4-BE49-F238E27FC236}">
                    <a16:creationId xmlns:a16="http://schemas.microsoft.com/office/drawing/2014/main" id="{1D33A404-96DB-40D1-A361-5C09D2FF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25">
                <a:extLst>
                  <a:ext uri="{FF2B5EF4-FFF2-40B4-BE49-F238E27FC236}">
                    <a16:creationId xmlns:a16="http://schemas.microsoft.com/office/drawing/2014/main" id="{B67A8029-EDD8-46B3-A24F-3484B84AD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26">
                <a:extLst>
                  <a:ext uri="{FF2B5EF4-FFF2-40B4-BE49-F238E27FC236}">
                    <a16:creationId xmlns:a16="http://schemas.microsoft.com/office/drawing/2014/main" id="{2C111128-EAC0-4125-BEAF-48D4861B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27">
                <a:extLst>
                  <a:ext uri="{FF2B5EF4-FFF2-40B4-BE49-F238E27FC236}">
                    <a16:creationId xmlns:a16="http://schemas.microsoft.com/office/drawing/2014/main" id="{90EF503E-0E60-484F-8786-498B5244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28">
                <a:extLst>
                  <a:ext uri="{FF2B5EF4-FFF2-40B4-BE49-F238E27FC236}">
                    <a16:creationId xmlns:a16="http://schemas.microsoft.com/office/drawing/2014/main" id="{BAEB64C1-8AA2-4861-8AFD-01864EF23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29">
                <a:extLst>
                  <a:ext uri="{FF2B5EF4-FFF2-40B4-BE49-F238E27FC236}">
                    <a16:creationId xmlns:a16="http://schemas.microsoft.com/office/drawing/2014/main" id="{7B868A5A-03B3-474C-AB72-31AB04835E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30">
                <a:extLst>
                  <a:ext uri="{FF2B5EF4-FFF2-40B4-BE49-F238E27FC236}">
                    <a16:creationId xmlns:a16="http://schemas.microsoft.com/office/drawing/2014/main" id="{C09ACD48-1E0F-4BCB-9028-0B79C43DE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31">
                <a:extLst>
                  <a:ext uri="{FF2B5EF4-FFF2-40B4-BE49-F238E27FC236}">
                    <a16:creationId xmlns:a16="http://schemas.microsoft.com/office/drawing/2014/main" id="{B5D4FF3D-341E-4DFE-B4CD-9916246F59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75" name="Group 74">
              <a:extLst>
                <a:ext uri="{FF2B5EF4-FFF2-40B4-BE49-F238E27FC236}">
                  <a16:creationId xmlns:a16="http://schemas.microsoft.com/office/drawing/2014/main" id="{3E7B0719-8F32-457D-83EB-E0A00622B4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6" name="Freeform 32">
                <a:extLst>
                  <a:ext uri="{FF2B5EF4-FFF2-40B4-BE49-F238E27FC236}">
                    <a16:creationId xmlns:a16="http://schemas.microsoft.com/office/drawing/2014/main" id="{E056FF60-EFE3-4685-95A1-AEDB7F562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33">
                <a:extLst>
                  <a:ext uri="{FF2B5EF4-FFF2-40B4-BE49-F238E27FC236}">
                    <a16:creationId xmlns:a16="http://schemas.microsoft.com/office/drawing/2014/main" id="{5E9EA8FB-5CA0-4030-853C-54B4993049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34">
                <a:extLst>
                  <a:ext uri="{FF2B5EF4-FFF2-40B4-BE49-F238E27FC236}">
                    <a16:creationId xmlns:a16="http://schemas.microsoft.com/office/drawing/2014/main" id="{387B387A-44A6-42A0-BACA-71AC19FCA0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35">
                <a:extLst>
                  <a:ext uri="{FF2B5EF4-FFF2-40B4-BE49-F238E27FC236}">
                    <a16:creationId xmlns:a16="http://schemas.microsoft.com/office/drawing/2014/main" id="{4424F11E-20C0-4CFE-BE79-CDE4469FE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36">
                <a:extLst>
                  <a:ext uri="{FF2B5EF4-FFF2-40B4-BE49-F238E27FC236}">
                    <a16:creationId xmlns:a16="http://schemas.microsoft.com/office/drawing/2014/main" id="{7BEDF974-EB25-4769-BDD6-F16430FF2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37">
                <a:extLst>
                  <a:ext uri="{FF2B5EF4-FFF2-40B4-BE49-F238E27FC236}">
                    <a16:creationId xmlns:a16="http://schemas.microsoft.com/office/drawing/2014/main" id="{7AD36026-D842-4FF4-905B-CEA8481F5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8">
                <a:extLst>
                  <a:ext uri="{FF2B5EF4-FFF2-40B4-BE49-F238E27FC236}">
                    <a16:creationId xmlns:a16="http://schemas.microsoft.com/office/drawing/2014/main" id="{5EBAAB58-B39B-410E-97BA-4D33B0A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9">
                <a:extLst>
                  <a:ext uri="{FF2B5EF4-FFF2-40B4-BE49-F238E27FC236}">
                    <a16:creationId xmlns:a16="http://schemas.microsoft.com/office/drawing/2014/main" id="{57F900A9-A201-4C4D-9229-14F784AEC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40">
                <a:extLst>
                  <a:ext uri="{FF2B5EF4-FFF2-40B4-BE49-F238E27FC236}">
                    <a16:creationId xmlns:a16="http://schemas.microsoft.com/office/drawing/2014/main" id="{EFF4B280-5D63-4917-8757-8088E70BA2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Rectangle 41">
                <a:extLst>
                  <a:ext uri="{FF2B5EF4-FFF2-40B4-BE49-F238E27FC236}">
                    <a16:creationId xmlns:a16="http://schemas.microsoft.com/office/drawing/2014/main" id="{9CD67EA3-2BB1-4AE4-AFF9-BE18B6161B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4" name="TextBox 3"/>
          <p:cNvSpPr txBox="1"/>
          <p:nvPr/>
        </p:nvSpPr>
        <p:spPr>
          <a:xfrm>
            <a:off x="4927467" y="618518"/>
            <a:ext cx="3560316" cy="14785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cap="all">
                <a:latin typeface="+mj-lt"/>
                <a:ea typeface="+mj-ea"/>
                <a:cs typeface="+mj-cs"/>
              </a:rPr>
              <a:t>Advertising Stats</a:t>
            </a:r>
          </a:p>
        </p:txBody>
      </p:sp>
      <p:sp>
        <p:nvSpPr>
          <p:cNvPr id="114" name="Round Diagonal Corner Rectangle 9">
            <a:extLst>
              <a:ext uri="{FF2B5EF4-FFF2-40B4-BE49-F238E27FC236}">
                <a16:creationId xmlns:a16="http://schemas.microsoft.com/office/drawing/2014/main" id="{A3D1FEF8-5149-4AC1-8D77-B256637F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212" y="808057"/>
            <a:ext cx="3964782"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_Pic6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98772" y="1147146"/>
            <a:ext cx="1557624" cy="2201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839241" y="3710184"/>
            <a:ext cx="3476687" cy="1807877"/>
          </a:xfrm>
          <a:prstGeom prst="rect">
            <a:avLst/>
          </a:prstGeom>
        </p:spPr>
      </p:pic>
      <p:sp>
        <p:nvSpPr>
          <p:cNvPr id="5" name="Content Placeholder 7"/>
          <p:cNvSpPr txBox="1">
            <a:spLocks/>
          </p:cNvSpPr>
          <p:nvPr/>
        </p:nvSpPr>
        <p:spPr>
          <a:xfrm>
            <a:off x="4927467" y="2249487"/>
            <a:ext cx="3560316" cy="35417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228600">
              <a:lnSpc>
                <a:spcPct val="110000"/>
              </a:lnSpc>
              <a:buSzPct val="125000"/>
            </a:pPr>
            <a:r>
              <a:rPr lang="en-US" sz="1500" b="1" u="sng"/>
              <a:t>Highest Impact</a:t>
            </a:r>
          </a:p>
          <a:p>
            <a:pPr indent="-228600">
              <a:lnSpc>
                <a:spcPct val="110000"/>
              </a:lnSpc>
              <a:buSzPct val="125000"/>
            </a:pPr>
            <a:r>
              <a:rPr lang="en-US" sz="1500"/>
              <a:t>On Line, Digital and Mobile has replaced traditional TV.  Our Audience is Global.</a:t>
            </a:r>
          </a:p>
          <a:p>
            <a:pPr indent="-228600">
              <a:lnSpc>
                <a:spcPct val="110000"/>
              </a:lnSpc>
              <a:buSzPct val="125000"/>
            </a:pPr>
            <a:r>
              <a:rPr lang="en-US" sz="1500"/>
              <a:t>Viewers pay the most attention to TV ads, finding them the most trusted, engaging, influential and effective.</a:t>
            </a:r>
          </a:p>
          <a:p>
            <a:pPr lvl="0" indent="-228600">
              <a:lnSpc>
                <a:spcPct val="110000"/>
              </a:lnSpc>
              <a:buSzPct val="125000"/>
            </a:pPr>
            <a:r>
              <a:rPr lang="en-US" sz="1500"/>
              <a:t>TV generates 7x the return on investment of online, print and radio across multiple industries.</a:t>
            </a:r>
          </a:p>
        </p:txBody>
      </p:sp>
    </p:spTree>
    <p:extLst>
      <p:ext uri="{BB962C8B-B14F-4D97-AF65-F5344CB8AC3E}">
        <p14:creationId xmlns:p14="http://schemas.microsoft.com/office/powerpoint/2010/main" val="184861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64261" y="1093787"/>
            <a:ext cx="2294977" cy="4697413"/>
          </a:xfrm>
        </p:spPr>
        <p:txBody>
          <a:bodyPr>
            <a:normAutofit/>
          </a:bodyPr>
          <a:lstStyle/>
          <a:p>
            <a:r>
              <a:rPr lang="en-US" sz="2300">
                <a:latin typeface="+mn-lt"/>
              </a:rPr>
              <a:t>Major Global Events</a:t>
            </a:r>
            <a:br>
              <a:rPr lang="en-US" sz="2300">
                <a:latin typeface="+mn-lt"/>
              </a:rPr>
            </a:br>
            <a:r>
              <a:rPr lang="en-US" sz="2300">
                <a:latin typeface="+mn-lt"/>
              </a:rPr>
              <a:t>Broadcasting Live on IBMTV.TV</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13" y="0"/>
            <a:ext cx="5675187"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11600" y="1093788"/>
            <a:ext cx="4373958" cy="4697413"/>
          </a:xfrm>
        </p:spPr>
        <p:txBody>
          <a:bodyPr>
            <a:normAutofit/>
          </a:bodyPr>
          <a:lstStyle/>
          <a:p>
            <a:pPr>
              <a:lnSpc>
                <a:spcPct val="110000"/>
              </a:lnSpc>
            </a:pPr>
            <a:r>
              <a:rPr lang="en-US" sz="2000"/>
              <a:t>United Nations International Day of Peace</a:t>
            </a:r>
          </a:p>
          <a:p>
            <a:pPr>
              <a:lnSpc>
                <a:spcPct val="110000"/>
              </a:lnSpc>
            </a:pPr>
            <a:r>
              <a:rPr lang="en-US" sz="2000"/>
              <a:t>SIIA  Summit – Multi-Billion Dollar funds Investing in companies around the World-Broadcasting (from Switzerland)</a:t>
            </a:r>
          </a:p>
          <a:p>
            <a:pPr>
              <a:lnSpc>
                <a:spcPct val="110000"/>
              </a:lnSpc>
            </a:pPr>
            <a:r>
              <a:rPr lang="en-US" sz="2000"/>
              <a:t>World Leaders Summit-90 countries, 133 speakers –  event (from India)</a:t>
            </a:r>
          </a:p>
          <a:p>
            <a:pPr>
              <a:lnSpc>
                <a:spcPct val="110000"/>
              </a:lnSpc>
            </a:pPr>
            <a:r>
              <a:rPr lang="en-US" sz="2000"/>
              <a:t>American International Chamber of Commerce Annual Event over 450,000 members</a:t>
            </a:r>
          </a:p>
        </p:txBody>
      </p:sp>
    </p:spTree>
    <p:extLst>
      <p:ext uri="{BB962C8B-B14F-4D97-AF65-F5344CB8AC3E}">
        <p14:creationId xmlns:p14="http://schemas.microsoft.com/office/powerpoint/2010/main" val="217226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6"/>
            <a:ext cx="9144000" cy="1280160"/>
          </a:xfrm>
          <a:solidFill>
            <a:schemeClr val="tx2">
              <a:lumMod val="60000"/>
              <a:lumOff val="40000"/>
            </a:schemeClr>
          </a:solidFill>
        </p:spPr>
        <p:txBody>
          <a:bodyPr tIns="731520" bIns="182880">
            <a:normAutofit fontScale="90000"/>
          </a:bodyPr>
          <a:lstStyle/>
          <a:p>
            <a:pPr>
              <a:spcBef>
                <a:spcPts val="1200"/>
              </a:spcBef>
              <a:spcAft>
                <a:spcPts val="1200"/>
              </a:spcAft>
            </a:pPr>
            <a:r>
              <a:rPr lang="en-US" b="1" dirty="0">
                <a:solidFill>
                  <a:schemeClr val="bg1"/>
                </a:solidFill>
              </a:rPr>
              <a:t>Be Seen in 122 Countries</a:t>
            </a:r>
            <a:br>
              <a:rPr lang="en-US" b="1" dirty="0">
                <a:solidFill>
                  <a:schemeClr val="bg1"/>
                </a:solidFill>
              </a:rPr>
            </a:br>
            <a:r>
              <a:rPr lang="en-US" sz="2200" b="1" dirty="0">
                <a:solidFill>
                  <a:schemeClr val="bg1"/>
                </a:solidFill>
              </a:rPr>
              <a:t>Your Brand will Be Associated with Successful People Inspiring Sustainability</a:t>
            </a:r>
            <a:br>
              <a:rPr lang="en-US" b="1" dirty="0">
                <a:solidFill>
                  <a:schemeClr val="bg1"/>
                </a:solidFill>
              </a:rPr>
            </a:br>
            <a:endParaRPr lang="en-US" b="1" dirty="0">
              <a:solidFill>
                <a:schemeClr val="bg1"/>
              </a:solidFill>
            </a:endParaRPr>
          </a:p>
        </p:txBody>
      </p:sp>
      <p:sp>
        <p:nvSpPr>
          <p:cNvPr id="3" name="Content Placeholder 2"/>
          <p:cNvSpPr>
            <a:spLocks noGrp="1"/>
          </p:cNvSpPr>
          <p:nvPr>
            <p:ph idx="1"/>
          </p:nvPr>
        </p:nvSpPr>
        <p:spPr>
          <a:xfrm>
            <a:off x="381000" y="2667000"/>
            <a:ext cx="8229600" cy="4525963"/>
          </a:xfrm>
        </p:spPr>
        <p:txBody>
          <a:bodyPr>
            <a:normAutofit lnSpcReduction="10000"/>
          </a:bodyPr>
          <a:lstStyle/>
          <a:p>
            <a:r>
              <a:rPr lang="en-US" sz="2800" dirty="0"/>
              <a:t>IBMTV.TV brings Doctors, Lawyers, Scientist, Experts of various topics and industries who inspire healthier and wealthier lifestyles.  </a:t>
            </a:r>
          </a:p>
          <a:p>
            <a:r>
              <a:rPr lang="en-US" sz="2800" dirty="0"/>
              <a:t>Family Value Educational Informational Healthy Entertainment and TV shows</a:t>
            </a:r>
          </a:p>
          <a:p>
            <a:r>
              <a:rPr lang="en-US" sz="2800" dirty="0"/>
              <a:t>Over 65 shows broadcasting over 122 countries </a:t>
            </a:r>
          </a:p>
          <a:p>
            <a:r>
              <a:rPr lang="en-US" sz="2800" dirty="0"/>
              <a:t>Broadcasting events  who have over 450,000 members.</a:t>
            </a:r>
          </a:p>
        </p:txBody>
      </p:sp>
      <p:sp>
        <p:nvSpPr>
          <p:cNvPr id="4" name="TextBox 3"/>
          <p:cNvSpPr txBox="1"/>
          <p:nvPr/>
        </p:nvSpPr>
        <p:spPr>
          <a:xfrm>
            <a:off x="228600" y="1524000"/>
            <a:ext cx="8534400" cy="954107"/>
          </a:xfrm>
          <a:prstGeom prst="rect">
            <a:avLst/>
          </a:prstGeom>
          <a:noFill/>
        </p:spPr>
        <p:txBody>
          <a:bodyPr wrap="square" rtlCol="0">
            <a:spAutoFit/>
          </a:bodyPr>
          <a:lstStyle/>
          <a:p>
            <a:r>
              <a:rPr lang="en-US" sz="2000" b="1" dirty="0"/>
              <a:t>TV Shows you can be proud to be associated with and you want to be on: </a:t>
            </a:r>
            <a:r>
              <a:rPr lang="en-US" dirty="0"/>
              <a:t>Producers and Host  from around the world of every race, culture, color, age, gender, gender choice and disabled all sharing their stories and information.</a:t>
            </a:r>
          </a:p>
        </p:txBody>
      </p:sp>
    </p:spTree>
    <p:extLst>
      <p:ext uri="{BB962C8B-B14F-4D97-AF65-F5344CB8AC3E}">
        <p14:creationId xmlns:p14="http://schemas.microsoft.com/office/powerpoint/2010/main" val="357044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8AA899D9-E367-4EF1-9526-D6BF490EAAEF}"/>
              </a:ext>
            </a:extLst>
          </p:cNvPr>
          <p:cNvSpPr>
            <a:spLocks noGrp="1"/>
          </p:cNvSpPr>
          <p:nvPr>
            <p:ph type="title"/>
          </p:nvPr>
        </p:nvSpPr>
        <p:spPr>
          <a:xfrm>
            <a:off x="764261" y="1093787"/>
            <a:ext cx="2294977" cy="4697413"/>
          </a:xfrm>
        </p:spPr>
        <p:txBody>
          <a:bodyPr>
            <a:normAutofit/>
          </a:bodyPr>
          <a:lstStyle/>
          <a:p>
            <a:r>
              <a:rPr lang="en-US" b="1"/>
              <a:t>Some of Our Current TV Shows</a:t>
            </a:r>
            <a:br>
              <a:rPr lang="en-US" b="1"/>
            </a:br>
            <a:r>
              <a:rPr lang="en-US" b="1"/>
              <a:t>and adding more</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13" y="0"/>
            <a:ext cx="5675187"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1E043F-7314-4327-947A-A490175DF7C1}"/>
              </a:ext>
            </a:extLst>
          </p:cNvPr>
          <p:cNvSpPr>
            <a:spLocks noGrp="1"/>
          </p:cNvSpPr>
          <p:nvPr>
            <p:ph idx="1"/>
          </p:nvPr>
        </p:nvSpPr>
        <p:spPr>
          <a:xfrm>
            <a:off x="3911600" y="1093788"/>
            <a:ext cx="4373958" cy="4697413"/>
          </a:xfrm>
        </p:spPr>
        <p:txBody>
          <a:bodyPr>
            <a:normAutofit fontScale="55000" lnSpcReduction="20000"/>
          </a:bodyPr>
          <a:lstStyle/>
          <a:p>
            <a:pPr>
              <a:lnSpc>
                <a:spcPct val="110000"/>
              </a:lnSpc>
            </a:pPr>
            <a:r>
              <a:rPr lang="en-US" sz="600" b="1"/>
              <a:t>Medical  Friday with Dr. </a:t>
            </a:r>
            <a:r>
              <a:rPr lang="en-US" sz="600" b="1" err="1"/>
              <a:t>Saggu</a:t>
            </a:r>
            <a:r>
              <a:rPr lang="en-US" sz="600" b="1"/>
              <a:t>, Dr. Tula, Dr. Arnot and all doctors. around the world  </a:t>
            </a:r>
          </a:p>
          <a:p>
            <a:pPr>
              <a:lnSpc>
                <a:spcPct val="110000"/>
              </a:lnSpc>
            </a:pPr>
            <a:r>
              <a:rPr lang="en-US" sz="600" b="1"/>
              <a:t>Economic Mondays with David Cay Johnston, Dean from Yale  Business school, Dean from University of Illinois and  many other global business experts. </a:t>
            </a:r>
          </a:p>
          <a:p>
            <a:pPr>
              <a:lnSpc>
                <a:spcPct val="110000"/>
              </a:lnSpc>
            </a:pPr>
            <a:r>
              <a:rPr lang="en-US" sz="600" b="1"/>
              <a:t>Travel Tuesday Café' with Brandon </a:t>
            </a:r>
          </a:p>
          <a:p>
            <a:pPr>
              <a:lnSpc>
                <a:spcPct val="110000"/>
              </a:lnSpc>
            </a:pPr>
            <a:r>
              <a:rPr lang="en-US" sz="600" b="1"/>
              <a:t>Celebrity Tuesday with Henning Morales, Robert Kravitz, Wes Elder</a:t>
            </a:r>
          </a:p>
          <a:p>
            <a:pPr>
              <a:lnSpc>
                <a:spcPct val="110000"/>
              </a:lnSpc>
            </a:pPr>
            <a:r>
              <a:rPr lang="en-US" sz="600" b="1"/>
              <a:t>Lawyers Den – Nick Paleveda and other Lawyers</a:t>
            </a:r>
          </a:p>
          <a:p>
            <a:pPr>
              <a:lnSpc>
                <a:spcPct val="110000"/>
              </a:lnSpc>
            </a:pPr>
            <a:r>
              <a:rPr lang="en-US" sz="600" b="1"/>
              <a:t>China Travel with Vivian</a:t>
            </a:r>
          </a:p>
          <a:p>
            <a:pPr>
              <a:lnSpc>
                <a:spcPct val="110000"/>
              </a:lnSpc>
            </a:pPr>
            <a:r>
              <a:rPr lang="en-US" sz="600" b="1"/>
              <a:t> Modern Investing with Sasha</a:t>
            </a:r>
          </a:p>
          <a:p>
            <a:pPr>
              <a:lnSpc>
                <a:spcPct val="110000"/>
              </a:lnSpc>
            </a:pPr>
            <a:r>
              <a:rPr lang="en-US" sz="600" b="1"/>
              <a:t>Alexandra May Music Café</a:t>
            </a:r>
          </a:p>
          <a:p>
            <a:pPr>
              <a:lnSpc>
                <a:spcPct val="110000"/>
              </a:lnSpc>
            </a:pPr>
            <a:r>
              <a:rPr lang="en-US" sz="600" b="1"/>
              <a:t>Chess Stars with Sasha Starr</a:t>
            </a:r>
          </a:p>
          <a:p>
            <a:pPr>
              <a:lnSpc>
                <a:spcPct val="110000"/>
              </a:lnSpc>
            </a:pPr>
            <a:r>
              <a:rPr lang="en-US" sz="600" b="1"/>
              <a:t>Financial Friday with Marc and Frederick  </a:t>
            </a:r>
          </a:p>
          <a:p>
            <a:pPr>
              <a:lnSpc>
                <a:spcPct val="110000"/>
              </a:lnSpc>
            </a:pPr>
            <a:r>
              <a:rPr lang="en-US" sz="600" b="1"/>
              <a:t>Women Entrepreneurs with Scarlett Arana </a:t>
            </a:r>
          </a:p>
          <a:p>
            <a:pPr>
              <a:lnSpc>
                <a:spcPct val="110000"/>
              </a:lnSpc>
            </a:pPr>
            <a:r>
              <a:rPr lang="en-US" sz="600" b="1"/>
              <a:t>Podcaster Thursdays</a:t>
            </a:r>
          </a:p>
          <a:p>
            <a:pPr>
              <a:lnSpc>
                <a:spcPct val="110000"/>
              </a:lnSpc>
            </a:pPr>
            <a:r>
              <a:rPr lang="en-US" sz="600" b="1"/>
              <a:t>Video Gamers Den-Thursday</a:t>
            </a:r>
          </a:p>
          <a:p>
            <a:pPr>
              <a:lnSpc>
                <a:spcPct val="110000"/>
              </a:lnSpc>
            </a:pPr>
            <a:r>
              <a:rPr lang="en-US" sz="600" b="1"/>
              <a:t>Spiritual Saturdays</a:t>
            </a:r>
          </a:p>
          <a:p>
            <a:pPr>
              <a:lnSpc>
                <a:spcPct val="110000"/>
              </a:lnSpc>
            </a:pPr>
            <a:r>
              <a:rPr lang="en-US" sz="600" b="1"/>
              <a:t>Live music all weekend</a:t>
            </a:r>
          </a:p>
          <a:p>
            <a:pPr>
              <a:lnSpc>
                <a:spcPct val="110000"/>
              </a:lnSpc>
            </a:pPr>
            <a:r>
              <a:rPr lang="en-US" sz="600" b="1"/>
              <a:t>Quality Children Shows</a:t>
            </a:r>
          </a:p>
          <a:p>
            <a:pPr>
              <a:lnSpc>
                <a:spcPct val="110000"/>
              </a:lnSpc>
            </a:pPr>
            <a:r>
              <a:rPr lang="en-US" sz="600" b="1"/>
              <a:t>Gen-Z Teen Talk Show – Produced and Hosted by Teens</a:t>
            </a:r>
          </a:p>
          <a:p>
            <a:pPr>
              <a:lnSpc>
                <a:spcPct val="110000"/>
              </a:lnSpc>
            </a:pPr>
            <a:r>
              <a:rPr lang="en-US" sz="600" b="1"/>
              <a:t>Radio Talk Show with Marc Lee</a:t>
            </a:r>
          </a:p>
          <a:p>
            <a:pPr>
              <a:lnSpc>
                <a:spcPct val="110000"/>
              </a:lnSpc>
            </a:pPr>
            <a:r>
              <a:rPr lang="en-US" sz="600" b="1"/>
              <a:t>American Politics with Dr. </a:t>
            </a:r>
            <a:r>
              <a:rPr lang="en-US" sz="600" b="1" err="1"/>
              <a:t>Trezevant</a:t>
            </a:r>
            <a:endParaRPr lang="en-US" sz="600" b="1"/>
          </a:p>
          <a:p>
            <a:pPr>
              <a:lnSpc>
                <a:spcPct val="110000"/>
              </a:lnSpc>
            </a:pPr>
            <a:r>
              <a:rPr lang="en-US" sz="600" b="1"/>
              <a:t>White House Reports </a:t>
            </a:r>
          </a:p>
          <a:p>
            <a:pPr>
              <a:lnSpc>
                <a:spcPct val="110000"/>
              </a:lnSpc>
            </a:pPr>
            <a:r>
              <a:rPr lang="en-US" sz="600" b="1"/>
              <a:t>Funk from Front Seat with Zack Roberson</a:t>
            </a:r>
          </a:p>
          <a:p>
            <a:pPr>
              <a:lnSpc>
                <a:spcPct val="110000"/>
              </a:lnSpc>
            </a:pPr>
            <a:r>
              <a:rPr lang="en-US" sz="600" b="1"/>
              <a:t>IBM.TV Global News – Panel talks with medical and business experts from around the world sharing the </a:t>
            </a:r>
            <a:r>
              <a:rPr lang="en-US" sz="600" b="1" err="1"/>
              <a:t>Covid</a:t>
            </a:r>
            <a:r>
              <a:rPr lang="en-US" sz="600" b="1"/>
              <a:t> updates.</a:t>
            </a:r>
          </a:p>
          <a:p>
            <a:pPr>
              <a:lnSpc>
                <a:spcPct val="110000"/>
              </a:lnSpc>
            </a:pPr>
            <a:r>
              <a:rPr lang="en-US" sz="600" b="1"/>
              <a:t>Money Rules with David Cay Johnston</a:t>
            </a:r>
          </a:p>
          <a:p>
            <a:pPr>
              <a:lnSpc>
                <a:spcPct val="110000"/>
              </a:lnSpc>
            </a:pPr>
            <a:r>
              <a:rPr lang="en-US" sz="600" b="1"/>
              <a:t>Shoe Crazy Wine</a:t>
            </a:r>
          </a:p>
          <a:p>
            <a:pPr>
              <a:lnSpc>
                <a:spcPct val="110000"/>
              </a:lnSpc>
            </a:pPr>
            <a:r>
              <a:rPr lang="en-US" sz="600" b="1"/>
              <a:t>Win with Win Charles –Women and Disability Empowerment</a:t>
            </a:r>
          </a:p>
          <a:p>
            <a:pPr>
              <a:lnSpc>
                <a:spcPct val="110000"/>
              </a:lnSpc>
            </a:pPr>
            <a:r>
              <a:rPr lang="en-US" sz="600" b="1"/>
              <a:t>Mind Closet from </a:t>
            </a:r>
            <a:r>
              <a:rPr lang="en-US" sz="600" b="1" err="1"/>
              <a:t>Nigera</a:t>
            </a:r>
            <a:r>
              <a:rPr lang="en-US" sz="600" b="1"/>
              <a:t> </a:t>
            </a:r>
          </a:p>
          <a:p>
            <a:pPr>
              <a:lnSpc>
                <a:spcPct val="110000"/>
              </a:lnSpc>
            </a:pPr>
            <a:r>
              <a:rPr lang="en-US" sz="600" b="1"/>
              <a:t>Talking Up Stream Unique TV show creating </a:t>
            </a:r>
            <a:r>
              <a:rPr lang="en-US" sz="600" b="1" err="1"/>
              <a:t>SuperHeros</a:t>
            </a:r>
            <a:r>
              <a:rPr lang="en-US" sz="600" b="1"/>
              <a:t> Live so viewers can join in.</a:t>
            </a:r>
          </a:p>
          <a:p>
            <a:pPr marL="137160" indent="0">
              <a:lnSpc>
                <a:spcPct val="110000"/>
              </a:lnSpc>
              <a:buNone/>
            </a:pPr>
            <a:endParaRPr lang="en-US" sz="600"/>
          </a:p>
        </p:txBody>
      </p:sp>
    </p:spTree>
    <p:extLst>
      <p:ext uri="{BB962C8B-B14F-4D97-AF65-F5344CB8AC3E}">
        <p14:creationId xmlns:p14="http://schemas.microsoft.com/office/powerpoint/2010/main" val="3869435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2514600" cy="4584527"/>
          </a:xfrm>
        </p:spPr>
        <p:txBody>
          <a:bodyPr anchor="t">
            <a:normAutofit/>
          </a:bodyPr>
          <a:lstStyle/>
          <a:p>
            <a:r>
              <a:rPr lang="en-US" sz="2800" b="1" dirty="0">
                <a:solidFill>
                  <a:schemeClr val="tx2">
                    <a:lumMod val="60000"/>
                    <a:lumOff val="40000"/>
                  </a:schemeClr>
                </a:solidFill>
              </a:rPr>
              <a:t>Quality</a:t>
            </a:r>
            <a:br>
              <a:rPr lang="en-US" sz="2800" b="1" dirty="0">
                <a:solidFill>
                  <a:schemeClr val="tx2">
                    <a:lumMod val="60000"/>
                    <a:lumOff val="40000"/>
                  </a:schemeClr>
                </a:solidFill>
              </a:rPr>
            </a:br>
            <a:r>
              <a:rPr lang="en-US" sz="2800" b="1" dirty="0">
                <a:solidFill>
                  <a:schemeClr val="tx2">
                    <a:lumMod val="60000"/>
                    <a:lumOff val="40000"/>
                  </a:schemeClr>
                </a:solidFill>
              </a:rPr>
              <a:t>Programming </a:t>
            </a:r>
            <a:br>
              <a:rPr lang="en-US" sz="2800" b="1" dirty="0">
                <a:solidFill>
                  <a:schemeClr val="tx2">
                    <a:lumMod val="60000"/>
                    <a:lumOff val="40000"/>
                  </a:schemeClr>
                </a:solidFill>
              </a:rPr>
            </a:br>
            <a:r>
              <a:rPr lang="en-US" sz="2800" b="1" dirty="0">
                <a:solidFill>
                  <a:schemeClr val="tx2">
                    <a:lumMod val="60000"/>
                    <a:lumOff val="40000"/>
                  </a:schemeClr>
                </a:solidFill>
              </a:rPr>
              <a:t>Distribution</a:t>
            </a:r>
            <a:br>
              <a:rPr lang="en-US" sz="3600" b="1" dirty="0">
                <a:solidFill>
                  <a:schemeClr val="tx2">
                    <a:lumMod val="60000"/>
                    <a:lumOff val="40000"/>
                  </a:schemeClr>
                </a:solidFill>
              </a:rPr>
            </a:br>
            <a:r>
              <a:rPr lang="en-US" sz="3600" b="1" dirty="0">
                <a:solidFill>
                  <a:schemeClr val="tx2">
                    <a:lumMod val="60000"/>
                    <a:lumOff val="40000"/>
                  </a:schemeClr>
                </a:solidFill>
              </a:rPr>
              <a:t>  </a:t>
            </a:r>
            <a:br>
              <a:rPr lang="en-US" sz="3600" b="1" dirty="0">
                <a:solidFill>
                  <a:schemeClr val="tx2">
                    <a:lumMod val="60000"/>
                    <a:lumOff val="40000"/>
                  </a:schemeClr>
                </a:solidFill>
              </a:rPr>
            </a:br>
            <a:r>
              <a:rPr lang="en-US" sz="2400" b="1" dirty="0">
                <a:solidFill>
                  <a:schemeClr val="tx2">
                    <a:lumMod val="60000"/>
                    <a:lumOff val="40000"/>
                  </a:schemeClr>
                </a:solidFill>
              </a:rPr>
              <a:t>Newer Technology providing better content and  lowers the overhead</a:t>
            </a:r>
            <a:endParaRPr lang="en-US" sz="3600" b="1" dirty="0">
              <a:solidFill>
                <a:schemeClr val="tx2">
                  <a:lumMod val="60000"/>
                  <a:lumOff val="40000"/>
                </a:schemeClr>
              </a:solidFill>
            </a:endParaRPr>
          </a:p>
        </p:txBody>
      </p:sp>
      <p:graphicFrame>
        <p:nvGraphicFramePr>
          <p:cNvPr id="10" name="Content Placeholder 2">
            <a:extLst>
              <a:ext uri="{FF2B5EF4-FFF2-40B4-BE49-F238E27FC236}">
                <a16:creationId xmlns:a16="http://schemas.microsoft.com/office/drawing/2014/main" id="{EE75358D-31E1-40F9-A8FE-361E68101FF5}"/>
              </a:ext>
            </a:extLst>
          </p:cNvPr>
          <p:cNvGraphicFramePr>
            <a:graphicFrameLocks noGrp="1"/>
          </p:cNvGraphicFramePr>
          <p:nvPr>
            <p:ph idx="1"/>
            <p:extLst>
              <p:ext uri="{D42A27DB-BD31-4B8C-83A1-F6EECF244321}">
                <p14:modId xmlns:p14="http://schemas.microsoft.com/office/powerpoint/2010/main" val="288900060"/>
              </p:ext>
            </p:extLst>
          </p:nvPr>
        </p:nvGraphicFramePr>
        <p:xfrm>
          <a:off x="3529195" y="533400"/>
          <a:ext cx="4526120" cy="5623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24161" y="6019800"/>
            <a:ext cx="9296400" cy="1044357"/>
          </a:xfrm>
          <a:prstGeom prst="rect">
            <a:avLst/>
          </a:prstGeom>
          <a:solidFill>
            <a:srgbClr val="488CC4"/>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3200" b="1" dirty="0">
                <a:solidFill>
                  <a:schemeClr val="bg1"/>
                </a:solidFill>
              </a:rPr>
              <a:t>IBMTV.TV</a:t>
            </a:r>
          </a:p>
        </p:txBody>
      </p:sp>
    </p:spTree>
    <p:extLst>
      <p:ext uri="{BB962C8B-B14F-4D97-AF65-F5344CB8AC3E}">
        <p14:creationId xmlns:p14="http://schemas.microsoft.com/office/powerpoint/2010/main" val="3243195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1690</Words>
  <Application>Microsoft Office PowerPoint</Application>
  <PresentationFormat>On-screen Show (4:3)</PresentationFormat>
  <Paragraphs>133</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Rockwell</vt:lpstr>
      <vt:lpstr>Tw Cen MT</vt:lpstr>
      <vt:lpstr>Circuit</vt:lpstr>
      <vt:lpstr>PowerPoint Presentation</vt:lpstr>
      <vt:lpstr>MEDIA INDUSTRY VALUE Broadens to WebTV and now PODTV</vt:lpstr>
      <vt:lpstr>PowerPoint Presentation</vt:lpstr>
      <vt:lpstr>PowerPoint Presentation</vt:lpstr>
      <vt:lpstr>PowerPoint Presentation</vt:lpstr>
      <vt:lpstr>Major Global Events Broadcasting Live on IBMTV.TV</vt:lpstr>
      <vt:lpstr>Be Seen in 122 Countries Your Brand will Be Associated with Successful People Inspiring Sustainability </vt:lpstr>
      <vt:lpstr>Some of Our Current TV Shows and adding more</vt:lpstr>
      <vt:lpstr>Quality Programming  Distribution    Newer Technology providing better content and  lowers the overhead</vt:lpstr>
      <vt:lpstr>PowerPoint Presentation</vt:lpstr>
      <vt:lpstr>PowerPoint Presentation</vt:lpstr>
      <vt:lpstr>PowerPoint Presentation</vt:lpstr>
      <vt:lpstr>“Great American Adventure” in 180 Days New Travel show with Branden Scott</vt:lpstr>
      <vt:lpstr>“Economics Monday” A show no one wants to ever leave</vt:lpstr>
      <vt:lpstr>Lawyers Den</vt:lpstr>
      <vt:lpstr>Proof of Concept Test with Silent Ads Proved Powerful Persuasion. 100% audience got a coke and burger after show</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Paleveda</dc:creator>
  <cp:lastModifiedBy>Nicholas Paleveda</cp:lastModifiedBy>
  <cp:revision>3</cp:revision>
  <dcterms:created xsi:type="dcterms:W3CDTF">2020-12-21T14:14:32Z</dcterms:created>
  <dcterms:modified xsi:type="dcterms:W3CDTF">2020-12-21T14:21:24Z</dcterms:modified>
</cp:coreProperties>
</file>