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10058400" cx="7772400"/>
  <p:notesSz cx="6858000" cy="9144000"/>
  <p:embeddedFontLst>
    <p:embeddedFont>
      <p:font typeface="Roboto"/>
      <p:regular r:id="rId24"/>
      <p:bold r:id="rId25"/>
      <p:italic r:id="rId26"/>
      <p:boldItalic r:id="rId27"/>
    </p:embeddedFont>
    <p:embeddedFont>
      <p:font typeface="Palatino Linotyp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6DBEA0-25BD-40D6-A7E3-7293BBF46132}">
  <a:tblStyle styleId="{1C6DBEA0-25BD-40D6-A7E3-7293BBF4613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Roboto-regular.fntdata"/><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PalatinoLinotype-regular.fntdata"/><Relationship Id="rId27"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PalatinoLinotype-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alatinoLinotype-boldItalic.fntdata"/><Relationship Id="rId30" Type="http://schemas.openxmlformats.org/officeDocument/2006/relationships/font" Target="fonts/PalatinoLinotype-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79" y="685800"/>
            <a:ext cx="2649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87b0412f7_2_58: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087b0412f7_2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087b0412f7_2_114: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087b0412f7_2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0bf0cef035_0_0: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10bf0cef03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087b0412f7_2_120: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1087b0412f7_2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16e4a00a90_1_1: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116e4a00a90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16e4a00a90_1_8: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116e4a00a90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6e4a00a90_7_4: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16e4a00a90_7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6e4a00a90_3_15: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116e4a00a90_3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87b0412f7_2_65: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087b0412f7_2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87b0412f7_2_72: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1087b0412f7_2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6e4a00a90_3_7: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16e4a00a90_3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6e4a00a90_3_1: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116e4a00a90_3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087b0412f7_2_78: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1087b0412f7_2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87b0412f7_2_84: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1087b0412f7_2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87b0412f7_2_90: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1087b0412f7_2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87b0412f7_2_105:notes"/>
          <p:cNvSpPr/>
          <p:nvPr>
            <p:ph idx="2" type="sldImg"/>
          </p:nvPr>
        </p:nvSpPr>
        <p:spPr>
          <a:xfrm>
            <a:off x="2103585" y="685800"/>
            <a:ext cx="2650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1087b0412f7_2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2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2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2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 name="Shape 54"/>
        <p:cNvGrpSpPr/>
        <p:nvPr/>
      </p:nvGrpSpPr>
      <p:grpSpPr>
        <a:xfrm>
          <a:off x="0" y="0"/>
          <a:ext cx="0" cy="0"/>
          <a:chOff x="0" y="0"/>
          <a:chExt cx="0" cy="0"/>
        </a:xfrm>
      </p:grpSpPr>
      <p:sp>
        <p:nvSpPr>
          <p:cNvPr id="55" name="Google Shape;55;p14"/>
          <p:cNvSpPr txBox="1"/>
          <p:nvPr>
            <p:ph type="title"/>
          </p:nvPr>
        </p:nvSpPr>
        <p:spPr>
          <a:xfrm>
            <a:off x="416713" y="954800"/>
            <a:ext cx="5292900" cy="7999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56" name="Google Shape;56;p14"/>
          <p:cNvSpPr txBox="1"/>
          <p:nvPr>
            <p:ph idx="12" type="sldNum"/>
          </p:nvPr>
        </p:nvSpPr>
        <p:spPr>
          <a:xfrm>
            <a:off x="7245010" y="9182552"/>
            <a:ext cx="4668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5"/>
          <p:cNvSpPr/>
          <p:nvPr/>
        </p:nvSpPr>
        <p:spPr>
          <a:xfrm flipH="1">
            <a:off x="7009500" y="8303143"/>
            <a:ext cx="762900" cy="17553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5"/>
          <p:cNvSpPr/>
          <p:nvPr/>
        </p:nvSpPr>
        <p:spPr>
          <a:xfrm flipH="1">
            <a:off x="7009500" y="8303044"/>
            <a:ext cx="762900" cy="1755300"/>
          </a:xfrm>
          <a:prstGeom prst="round1Rect">
            <a:avLst>
              <a:gd fmla="val 16667" name="adj"/>
            </a:avLst>
          </a:prstGeom>
          <a:solidFill>
            <a:schemeClr val="lt1">
              <a:alpha val="6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5"/>
          <p:cNvSpPr txBox="1"/>
          <p:nvPr>
            <p:ph type="ctrTitle"/>
          </p:nvPr>
        </p:nvSpPr>
        <p:spPr>
          <a:xfrm>
            <a:off x="331946" y="3557693"/>
            <a:ext cx="6988800" cy="1825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1" name="Google Shape;61;p15"/>
          <p:cNvSpPr txBox="1"/>
          <p:nvPr>
            <p:ph idx="1" type="subTitle"/>
          </p:nvPr>
        </p:nvSpPr>
        <p:spPr>
          <a:xfrm>
            <a:off x="331946" y="5454299"/>
            <a:ext cx="6988800" cy="84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62" name="Google Shape;62;p15"/>
          <p:cNvSpPr txBox="1"/>
          <p:nvPr>
            <p:ph idx="12" type="sldNum"/>
          </p:nvPr>
        </p:nvSpPr>
        <p:spPr>
          <a:xfrm>
            <a:off x="7245010" y="9182552"/>
            <a:ext cx="4668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16"/>
          <p:cNvSpPr txBox="1"/>
          <p:nvPr>
            <p:ph type="title"/>
          </p:nvPr>
        </p:nvSpPr>
        <p:spPr>
          <a:xfrm>
            <a:off x="391807" y="4038907"/>
            <a:ext cx="6988800" cy="1980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65" name="Google Shape;65;p16"/>
          <p:cNvSpPr txBox="1"/>
          <p:nvPr>
            <p:ph idx="12" type="sldNum"/>
          </p:nvPr>
        </p:nvSpPr>
        <p:spPr>
          <a:xfrm>
            <a:off x="7245010" y="9182552"/>
            <a:ext cx="4668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7"/>
          <p:cNvSpPr/>
          <p:nvPr/>
        </p:nvSpPr>
        <p:spPr>
          <a:xfrm flipH="1" rot="10800000">
            <a:off x="0" y="3297000"/>
            <a:ext cx="7772400" cy="6761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7"/>
          <p:cNvSpPr/>
          <p:nvPr/>
        </p:nvSpPr>
        <p:spPr>
          <a:xfrm>
            <a:off x="0" y="3297067"/>
            <a:ext cx="7772400" cy="212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7"/>
          <p:cNvSpPr txBox="1"/>
          <p:nvPr>
            <p:ph type="title"/>
          </p:nvPr>
        </p:nvSpPr>
        <p:spPr>
          <a:xfrm>
            <a:off x="401115" y="1444617"/>
            <a:ext cx="6988800" cy="150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70" name="Google Shape;70;p17"/>
          <p:cNvSpPr txBox="1"/>
          <p:nvPr>
            <p:ph idx="1" type="body"/>
          </p:nvPr>
        </p:nvSpPr>
        <p:spPr>
          <a:xfrm>
            <a:off x="401115" y="3752857"/>
            <a:ext cx="6988800" cy="52998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1" name="Google Shape;71;p17"/>
          <p:cNvSpPr txBox="1"/>
          <p:nvPr>
            <p:ph idx="12" type="sldNum"/>
          </p:nvPr>
        </p:nvSpPr>
        <p:spPr>
          <a:xfrm>
            <a:off x="7245010" y="9182552"/>
            <a:ext cx="4668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sp>
        <p:nvSpPr>
          <p:cNvPr id="73" name="Google Shape;73;p18"/>
          <p:cNvSpPr/>
          <p:nvPr/>
        </p:nvSpPr>
        <p:spPr>
          <a:xfrm flipH="1" rot="10800000">
            <a:off x="0" y="3297000"/>
            <a:ext cx="7772400" cy="6761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8"/>
          <p:cNvSpPr/>
          <p:nvPr/>
        </p:nvSpPr>
        <p:spPr>
          <a:xfrm>
            <a:off x="0" y="3297067"/>
            <a:ext cx="7772400" cy="212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8"/>
          <p:cNvSpPr txBox="1"/>
          <p:nvPr>
            <p:ph type="title"/>
          </p:nvPr>
        </p:nvSpPr>
        <p:spPr>
          <a:xfrm>
            <a:off x="401115" y="1444617"/>
            <a:ext cx="6988800" cy="150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76" name="Google Shape;76;p18"/>
          <p:cNvSpPr txBox="1"/>
          <p:nvPr>
            <p:ph idx="1" type="body"/>
          </p:nvPr>
        </p:nvSpPr>
        <p:spPr>
          <a:xfrm>
            <a:off x="401115" y="3752858"/>
            <a:ext cx="3399900" cy="52998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7" name="Google Shape;77;p18"/>
          <p:cNvSpPr txBox="1"/>
          <p:nvPr>
            <p:ph idx="2" type="body"/>
          </p:nvPr>
        </p:nvSpPr>
        <p:spPr>
          <a:xfrm>
            <a:off x="3990113" y="3752858"/>
            <a:ext cx="3399900" cy="52998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8" name="Google Shape;78;p18"/>
          <p:cNvSpPr txBox="1"/>
          <p:nvPr>
            <p:ph idx="12" type="sldNum"/>
          </p:nvPr>
        </p:nvSpPr>
        <p:spPr>
          <a:xfrm>
            <a:off x="7245010" y="9182552"/>
            <a:ext cx="4668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19"/>
          <p:cNvSpPr/>
          <p:nvPr/>
        </p:nvSpPr>
        <p:spPr>
          <a:xfrm flipH="1" rot="10800000">
            <a:off x="0" y="1283700"/>
            <a:ext cx="7772400" cy="8774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9"/>
          <p:cNvSpPr/>
          <p:nvPr/>
        </p:nvSpPr>
        <p:spPr>
          <a:xfrm>
            <a:off x="0" y="1283529"/>
            <a:ext cx="7772400" cy="212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9"/>
          <p:cNvSpPr txBox="1"/>
          <p:nvPr>
            <p:ph type="title"/>
          </p:nvPr>
        </p:nvSpPr>
        <p:spPr>
          <a:xfrm>
            <a:off x="83513" y="31973"/>
            <a:ext cx="7502700" cy="117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83" name="Google Shape;83;p19"/>
          <p:cNvSpPr txBox="1"/>
          <p:nvPr>
            <p:ph idx="12" type="sldNum"/>
          </p:nvPr>
        </p:nvSpPr>
        <p:spPr>
          <a:xfrm>
            <a:off x="7245010" y="9182552"/>
            <a:ext cx="4668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sp>
        <p:nvSpPr>
          <p:cNvPr id="85" name="Google Shape;85;p20"/>
          <p:cNvSpPr txBox="1"/>
          <p:nvPr/>
        </p:nvSpPr>
        <p:spPr>
          <a:xfrm flipH="1" rot="10800000">
            <a:off x="2785110" y="48"/>
            <a:ext cx="4987200" cy="10058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0"/>
          <p:cNvSpPr/>
          <p:nvPr/>
        </p:nvSpPr>
        <p:spPr>
          <a:xfrm rot="-5400000">
            <a:off x="-2197890" y="4983000"/>
            <a:ext cx="10058400" cy="92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0"/>
          <p:cNvSpPr txBox="1"/>
          <p:nvPr>
            <p:ph type="title"/>
          </p:nvPr>
        </p:nvSpPr>
        <p:spPr>
          <a:xfrm>
            <a:off x="192166" y="699697"/>
            <a:ext cx="2386800" cy="1864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8" name="Google Shape;88;p20"/>
          <p:cNvSpPr txBox="1"/>
          <p:nvPr>
            <p:ph idx="1" type="body"/>
          </p:nvPr>
        </p:nvSpPr>
        <p:spPr>
          <a:xfrm>
            <a:off x="192164" y="2866453"/>
            <a:ext cx="2386800" cy="6186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89" name="Google Shape;89;p20"/>
          <p:cNvSpPr txBox="1"/>
          <p:nvPr>
            <p:ph idx="12" type="sldNum"/>
          </p:nvPr>
        </p:nvSpPr>
        <p:spPr>
          <a:xfrm>
            <a:off x="7245010" y="9182552"/>
            <a:ext cx="4668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1"/>
          <p:cNvSpPr/>
          <p:nvPr/>
        </p:nvSpPr>
        <p:spPr>
          <a:xfrm flipH="1">
            <a:off x="0" y="0"/>
            <a:ext cx="3886200" cy="10058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1"/>
          <p:cNvSpPr/>
          <p:nvPr/>
        </p:nvSpPr>
        <p:spPr>
          <a:xfrm rot="5400000">
            <a:off x="-1188451" y="4983573"/>
            <a:ext cx="10057200" cy="92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1"/>
          <p:cNvSpPr txBox="1"/>
          <p:nvPr>
            <p:ph type="title"/>
          </p:nvPr>
        </p:nvSpPr>
        <p:spPr>
          <a:xfrm>
            <a:off x="225675" y="2411543"/>
            <a:ext cx="3438300" cy="2898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94" name="Google Shape;94;p21"/>
          <p:cNvSpPr txBox="1"/>
          <p:nvPr>
            <p:ph idx="1" type="subTitle"/>
          </p:nvPr>
        </p:nvSpPr>
        <p:spPr>
          <a:xfrm>
            <a:off x="225675" y="5435403"/>
            <a:ext cx="3438300" cy="2415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21"/>
          <p:cNvSpPr txBox="1"/>
          <p:nvPr>
            <p:ph idx="2" type="body"/>
          </p:nvPr>
        </p:nvSpPr>
        <p:spPr>
          <a:xfrm>
            <a:off x="4198575" y="1416213"/>
            <a:ext cx="3261600" cy="7226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96" name="Google Shape;96;p21"/>
          <p:cNvSpPr txBox="1"/>
          <p:nvPr>
            <p:ph idx="12" type="sldNum"/>
          </p:nvPr>
        </p:nvSpPr>
        <p:spPr>
          <a:xfrm>
            <a:off x="7245010" y="9182552"/>
            <a:ext cx="4668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2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2"/>
          <p:cNvSpPr txBox="1"/>
          <p:nvPr/>
        </p:nvSpPr>
        <p:spPr>
          <a:xfrm flipH="1" rot="10800000">
            <a:off x="0" y="93"/>
            <a:ext cx="7772400" cy="9183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2"/>
          <p:cNvSpPr/>
          <p:nvPr/>
        </p:nvSpPr>
        <p:spPr>
          <a:xfrm flipH="1" rot="10800000">
            <a:off x="0" y="9040002"/>
            <a:ext cx="77724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2"/>
          <p:cNvSpPr txBox="1"/>
          <p:nvPr>
            <p:ph idx="1" type="body"/>
          </p:nvPr>
        </p:nvSpPr>
        <p:spPr>
          <a:xfrm>
            <a:off x="48578" y="9184902"/>
            <a:ext cx="7124700" cy="87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101" name="Google Shape;101;p22"/>
          <p:cNvSpPr txBox="1"/>
          <p:nvPr>
            <p:ph idx="12" type="sldNum"/>
          </p:nvPr>
        </p:nvSpPr>
        <p:spPr>
          <a:xfrm>
            <a:off x="7245010" y="9182552"/>
            <a:ext cx="4668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2" name="Shape 102"/>
        <p:cNvGrpSpPr/>
        <p:nvPr/>
      </p:nvGrpSpPr>
      <p:grpSpPr>
        <a:xfrm>
          <a:off x="0" y="0"/>
          <a:ext cx="0" cy="0"/>
          <a:chOff x="0" y="0"/>
          <a:chExt cx="0" cy="0"/>
        </a:xfrm>
      </p:grpSpPr>
      <p:sp>
        <p:nvSpPr>
          <p:cNvPr id="103" name="Google Shape;103;p23"/>
          <p:cNvSpPr txBox="1"/>
          <p:nvPr>
            <p:ph hasCustomPrompt="1" type="title"/>
          </p:nvPr>
        </p:nvSpPr>
        <p:spPr>
          <a:xfrm>
            <a:off x="404175" y="2461116"/>
            <a:ext cx="6988800" cy="3839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104" name="Google Shape;104;p23"/>
          <p:cNvSpPr txBox="1"/>
          <p:nvPr>
            <p:ph idx="1" type="body"/>
          </p:nvPr>
        </p:nvSpPr>
        <p:spPr>
          <a:xfrm>
            <a:off x="404175" y="6462377"/>
            <a:ext cx="6988800" cy="2543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5" name="Google Shape;105;p23"/>
          <p:cNvSpPr txBox="1"/>
          <p:nvPr>
            <p:ph idx="12" type="sldNum"/>
          </p:nvPr>
        </p:nvSpPr>
        <p:spPr>
          <a:xfrm>
            <a:off x="7245010" y="9182552"/>
            <a:ext cx="4668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 name="Shape 106"/>
        <p:cNvGrpSpPr/>
        <p:nvPr/>
      </p:nvGrpSpPr>
      <p:grpSpPr>
        <a:xfrm>
          <a:off x="0" y="0"/>
          <a:ext cx="0" cy="0"/>
          <a:chOff x="0" y="0"/>
          <a:chExt cx="0" cy="0"/>
        </a:xfrm>
      </p:grpSpPr>
      <p:sp>
        <p:nvSpPr>
          <p:cNvPr id="107" name="Google Shape;107;p24"/>
          <p:cNvSpPr txBox="1"/>
          <p:nvPr>
            <p:ph idx="12" type="sldNum"/>
          </p:nvPr>
        </p:nvSpPr>
        <p:spPr>
          <a:xfrm>
            <a:off x="7245010" y="9182552"/>
            <a:ext cx="4668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2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2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2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2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2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2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2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2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01115" y="1444617"/>
            <a:ext cx="6988800" cy="1501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52" name="Google Shape;52;p13"/>
          <p:cNvSpPr txBox="1"/>
          <p:nvPr>
            <p:ph idx="1" type="body"/>
          </p:nvPr>
        </p:nvSpPr>
        <p:spPr>
          <a:xfrm>
            <a:off x="401115" y="3752857"/>
            <a:ext cx="6988800" cy="52998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53" name="Google Shape;53;p13"/>
          <p:cNvSpPr txBox="1"/>
          <p:nvPr>
            <p:ph idx="12" type="sldNum"/>
          </p:nvPr>
        </p:nvSpPr>
        <p:spPr>
          <a:xfrm>
            <a:off x="7245010" y="9182552"/>
            <a:ext cx="466800" cy="769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docs.google.com/presentation/d/1xocJihXLJAyBWJ2_70thYg8NibmKO1BlcvyIVrkSwEQ/edit?usp=sharing"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mailto:casey@evolutionofgaming.io" TargetMode="External"/><Relationship Id="rId4" Type="http://schemas.openxmlformats.org/officeDocument/2006/relationships/hyperlink" Target="https://www.linkedin.com/in/evolvecoin/" TargetMode="External"/><Relationship Id="rId5" Type="http://schemas.openxmlformats.org/officeDocument/2006/relationships/hyperlink" Target="mailto:ethan@evolutionofgaming.io" TargetMode="External"/><Relationship Id="rId6" Type="http://schemas.openxmlformats.org/officeDocument/2006/relationships/hyperlink" Target="https://demarkelabs.com/" TargetMode="External"/><Relationship Id="rId7" Type="http://schemas.openxmlformats.org/officeDocument/2006/relationships/hyperlink" Target="mailto:info@demarkelabs.com" TargetMode="External"/><Relationship Id="rId8"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www.linkedin.com/in/john-t-cooper/" TargetMode="External"/><Relationship Id="rId4" Type="http://schemas.openxmlformats.org/officeDocument/2006/relationships/hyperlink" Target="mailto:john@emobilehub.com" TargetMode="External"/><Relationship Id="rId5" Type="http://schemas.openxmlformats.org/officeDocument/2006/relationships/hyperlink" Target="https://www.linkedin.com/in/sashakevac/" TargetMode="External"/><Relationship Id="rId6" Type="http://schemas.openxmlformats.org/officeDocument/2006/relationships/hyperlink" Target="mailto:sasha@emobilehub.com" TargetMode="External"/><Relationship Id="rId7"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hyperlink" Target="https://www.tradecompliance.pitt.edu/embargoed-and-sanctioned-countries" TargetMode="External"/><Relationship Id="rId5" Type="http://schemas.openxmlformats.org/officeDocument/2006/relationships/hyperlink" Target="https://www.tradecompliance.pitt.edu/embargoed-and-sanctioned-countr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bscscan.com/address/0x33C91eb6d0CE1dd138f9E93bCE31Ac779dA4ee49" TargetMode="External"/><Relationship Id="rId4" Type="http://schemas.openxmlformats.org/officeDocument/2006/relationships/hyperlink" Target="https://docs.google.com/presentation/d/1uNBeySYIm32-tIwOtToSb0zUONE3ccpCLghH0HZW4Eg/edit?usp=sharing" TargetMode="External"/><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www.indiegogo.com/projects/monetized-video-game-competition-platform/x/28918022#/" TargetMode="External"/><Relationship Id="rId4" Type="http://schemas.openxmlformats.org/officeDocument/2006/relationships/hyperlink" Target="https://beta.evolutionofgmaing.io" TargetMode="External"/><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www.evolutionofgaming.io/" TargetMode="External"/><Relationship Id="rId4" Type="http://schemas.openxmlformats.org/officeDocument/2006/relationships/hyperlink" Target="https://www.evolvecoin.io/" TargetMode="External"/><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5"/>
          <p:cNvSpPr txBox="1"/>
          <p:nvPr>
            <p:ph type="title"/>
          </p:nvPr>
        </p:nvSpPr>
        <p:spPr>
          <a:xfrm>
            <a:off x="791614" y="1918948"/>
            <a:ext cx="6528000" cy="7134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b="1" lang="en" sz="2500">
                <a:solidFill>
                  <a:srgbClr val="0C5ADB"/>
                </a:solidFill>
                <a:latin typeface="Arial"/>
                <a:ea typeface="Arial"/>
                <a:cs typeface="Arial"/>
                <a:sym typeface="Arial"/>
              </a:rPr>
              <a:t>Where Crypto Meets </a:t>
            </a:r>
            <a:br>
              <a:rPr b="1" lang="en" sz="2500">
                <a:solidFill>
                  <a:srgbClr val="0C5ADB"/>
                </a:solidFill>
                <a:latin typeface="Arial"/>
                <a:ea typeface="Arial"/>
                <a:cs typeface="Arial"/>
                <a:sym typeface="Arial"/>
              </a:rPr>
            </a:br>
            <a:r>
              <a:rPr b="1" lang="en" sz="2500">
                <a:solidFill>
                  <a:srgbClr val="0C5ADB"/>
                </a:solidFill>
                <a:latin typeface="Arial"/>
                <a:ea typeface="Arial"/>
                <a:cs typeface="Arial"/>
                <a:sym typeface="Arial"/>
              </a:rPr>
              <a:t>Online Video Game Competitions</a:t>
            </a:r>
            <a:br>
              <a:rPr lang="en" sz="2500">
                <a:solidFill>
                  <a:schemeClr val="dk2"/>
                </a:solidFill>
                <a:latin typeface="Arial"/>
                <a:ea typeface="Arial"/>
                <a:cs typeface="Arial"/>
                <a:sym typeface="Arial"/>
              </a:rPr>
            </a:br>
            <a:br>
              <a:rPr lang="en" sz="2500">
                <a:latin typeface="Arial"/>
                <a:ea typeface="Arial"/>
                <a:cs typeface="Arial"/>
                <a:sym typeface="Arial"/>
              </a:rPr>
            </a:br>
            <a:r>
              <a:rPr b="1" lang="en" sz="3200">
                <a:solidFill>
                  <a:srgbClr val="94FF00"/>
                </a:solidFill>
                <a:latin typeface="Arial"/>
                <a:ea typeface="Arial"/>
                <a:cs typeface="Arial"/>
                <a:sym typeface="Arial"/>
              </a:rPr>
              <a:t>Join the Evolution of Gaming!</a:t>
            </a:r>
            <a:endParaRPr b="1" sz="3200">
              <a:solidFill>
                <a:srgbClr val="94FF00"/>
              </a:solidFill>
              <a:latin typeface="Arial"/>
              <a:ea typeface="Arial"/>
              <a:cs typeface="Arial"/>
              <a:sym typeface="Arial"/>
            </a:endParaRPr>
          </a:p>
        </p:txBody>
      </p:sp>
      <p:sp>
        <p:nvSpPr>
          <p:cNvPr id="113" name="Google Shape;113;p25"/>
          <p:cNvSpPr txBox="1"/>
          <p:nvPr/>
        </p:nvSpPr>
        <p:spPr>
          <a:xfrm>
            <a:off x="457412" y="9346114"/>
            <a:ext cx="1163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C5ADB"/>
                </a:solidFill>
                <a:latin typeface="Calibri"/>
                <a:ea typeface="Calibri"/>
                <a:cs typeface="Calibri"/>
                <a:sym typeface="Calibri"/>
              </a:rPr>
              <a:t>Version </a:t>
            </a:r>
            <a:r>
              <a:rPr lang="en">
                <a:solidFill>
                  <a:srgbClr val="0C5ADB"/>
                </a:solidFill>
                <a:latin typeface="Calibri"/>
                <a:ea typeface="Calibri"/>
                <a:cs typeface="Calibri"/>
                <a:sym typeface="Calibri"/>
              </a:rPr>
              <a:t>3.5.2</a:t>
            </a:r>
            <a:endParaRPr b="0" i="0" sz="1400" u="none" cap="none" strike="noStrike">
              <a:solidFill>
                <a:srgbClr val="0C5AD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
                <a:solidFill>
                  <a:srgbClr val="0C5ADB"/>
                </a:solidFill>
                <a:latin typeface="Calibri"/>
                <a:ea typeface="Calibri"/>
                <a:cs typeface="Calibri"/>
                <a:sym typeface="Calibri"/>
              </a:rPr>
              <a:t>04/08</a:t>
            </a:r>
            <a:r>
              <a:rPr b="0" i="0" lang="en" sz="1400" u="none" cap="none" strike="noStrike">
                <a:solidFill>
                  <a:srgbClr val="0C5ADB"/>
                </a:solidFill>
                <a:latin typeface="Calibri"/>
                <a:ea typeface="Calibri"/>
                <a:cs typeface="Calibri"/>
                <a:sym typeface="Calibri"/>
              </a:rPr>
              <a:t>/20</a:t>
            </a:r>
            <a:r>
              <a:rPr lang="en">
                <a:solidFill>
                  <a:srgbClr val="0C5ADB"/>
                </a:solidFill>
                <a:latin typeface="Calibri"/>
                <a:ea typeface="Calibri"/>
                <a:cs typeface="Calibri"/>
                <a:sym typeface="Calibri"/>
              </a:rPr>
              <a:t>22</a:t>
            </a:r>
            <a:endParaRPr b="0" i="0" sz="1400" u="none" cap="none" strike="noStrike">
              <a:solidFill>
                <a:srgbClr val="0C5ADB"/>
              </a:solidFill>
              <a:latin typeface="Calibri"/>
              <a:ea typeface="Calibri"/>
              <a:cs typeface="Calibri"/>
              <a:sym typeface="Calibri"/>
            </a:endParaRPr>
          </a:p>
        </p:txBody>
      </p:sp>
      <p:pic>
        <p:nvPicPr>
          <p:cNvPr descr="Shape&#10;&#10;Description automatically generated" id="114" name="Google Shape;114;p25"/>
          <p:cNvPicPr preferRelativeResize="0"/>
          <p:nvPr/>
        </p:nvPicPr>
        <p:blipFill rotWithShape="1">
          <a:blip r:embed="rId4">
            <a:alphaModFix/>
          </a:blip>
          <a:srcRect b="0" l="0" r="0" t="0"/>
          <a:stretch/>
        </p:blipFill>
        <p:spPr>
          <a:xfrm>
            <a:off x="169313" y="261596"/>
            <a:ext cx="7433775" cy="4443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4"/>
          <p:cNvSpPr txBox="1"/>
          <p:nvPr>
            <p:ph type="title"/>
          </p:nvPr>
        </p:nvSpPr>
        <p:spPr>
          <a:xfrm>
            <a:off x="-130276" y="1723482"/>
            <a:ext cx="6645300" cy="2847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r>
              <a:rPr lang="en" sz="2800">
                <a:solidFill>
                  <a:srgbClr val="0C5ADB"/>
                </a:solidFill>
                <a:latin typeface="Arial"/>
                <a:ea typeface="Arial"/>
                <a:cs typeface="Arial"/>
                <a:sym typeface="Arial"/>
              </a:rPr>
              <a:t>Distribution &amp; Hold Incentives</a:t>
            </a:r>
            <a:endParaRPr sz="2800">
              <a:solidFill>
                <a:srgbClr val="0C5ADB"/>
              </a:solidFill>
              <a:latin typeface="Arial"/>
              <a:ea typeface="Arial"/>
              <a:cs typeface="Arial"/>
              <a:sym typeface="Arial"/>
            </a:endParaRPr>
          </a:p>
        </p:txBody>
      </p:sp>
      <p:sp>
        <p:nvSpPr>
          <p:cNvPr id="179" name="Google Shape;179;p34"/>
          <p:cNvSpPr txBox="1"/>
          <p:nvPr/>
        </p:nvSpPr>
        <p:spPr>
          <a:xfrm>
            <a:off x="331960" y="2008172"/>
            <a:ext cx="7108500" cy="714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rPr b="1" lang="en" sz="1200">
                <a:solidFill>
                  <a:schemeClr val="dk1"/>
                </a:solidFill>
                <a:latin typeface="Roboto"/>
                <a:ea typeface="Roboto"/>
                <a:cs typeface="Roboto"/>
                <a:sym typeface="Roboto"/>
              </a:rPr>
              <a:t>Uncirculated Token Public Sale Disbursement Schedule</a:t>
            </a:r>
            <a:endParaRPr b="1" i="0" sz="1400" u="none" cap="none" strike="noStrike">
              <a:solidFill>
                <a:schemeClr val="dk2"/>
              </a:solidFill>
              <a:latin typeface="Roboto"/>
              <a:ea typeface="Roboto"/>
              <a:cs typeface="Roboto"/>
              <a:sym typeface="Roboto"/>
            </a:endParaRPr>
          </a:p>
          <a:p>
            <a:pPr indent="0" lvl="1" marL="0" marR="0" rtl="0" algn="l">
              <a:lnSpc>
                <a:spcPct val="100000"/>
              </a:lnSpc>
              <a:spcBef>
                <a:spcPts val="0"/>
              </a:spcBef>
              <a:spcAft>
                <a:spcPts val="0"/>
              </a:spcAft>
              <a:buNone/>
            </a:pPr>
            <a:r>
              <a:rPr b="0" i="0" lang="en" sz="1400" u="none" cap="none" strike="noStrike">
                <a:solidFill>
                  <a:schemeClr val="dk2"/>
                </a:solidFill>
                <a:latin typeface="Roboto"/>
                <a:ea typeface="Roboto"/>
                <a:cs typeface="Roboto"/>
                <a:sym typeface="Roboto"/>
              </a:rPr>
              <a:t>In an effort to facil</a:t>
            </a:r>
            <a:r>
              <a:rPr lang="en">
                <a:solidFill>
                  <a:schemeClr val="dk2"/>
                </a:solidFill>
                <a:latin typeface="Roboto"/>
                <a:ea typeface="Roboto"/>
                <a:cs typeface="Roboto"/>
                <a:sym typeface="Roboto"/>
              </a:rPr>
              <a:t>itate balance of early </a:t>
            </a:r>
            <a:r>
              <a:rPr b="0" i="0" lang="en" sz="1400" u="none" cap="none" strike="noStrike">
                <a:solidFill>
                  <a:schemeClr val="dk2"/>
                </a:solidFill>
                <a:latin typeface="Roboto"/>
                <a:ea typeface="Roboto"/>
                <a:cs typeface="Roboto"/>
                <a:sym typeface="Roboto"/>
              </a:rPr>
              <a:t>supply and demand </a:t>
            </a:r>
            <a:r>
              <a:rPr lang="en">
                <a:solidFill>
                  <a:schemeClr val="dk2"/>
                </a:solidFill>
                <a:latin typeface="Roboto"/>
                <a:ea typeface="Roboto"/>
                <a:cs typeface="Roboto"/>
                <a:sym typeface="Roboto"/>
              </a:rPr>
              <a:t>a regulated release schedule of </a:t>
            </a:r>
            <a:r>
              <a:rPr b="0" i="0" lang="en" sz="1400" u="none" cap="none" strike="noStrike">
                <a:solidFill>
                  <a:schemeClr val="dk2"/>
                </a:solidFill>
                <a:latin typeface="Roboto"/>
                <a:ea typeface="Roboto"/>
                <a:cs typeface="Roboto"/>
                <a:sym typeface="Roboto"/>
              </a:rPr>
              <a:t>uncirculated tokens into the public supply wi</a:t>
            </a:r>
            <a:r>
              <a:rPr lang="en">
                <a:solidFill>
                  <a:schemeClr val="dk2"/>
                </a:solidFill>
                <a:latin typeface="Roboto"/>
                <a:ea typeface="Roboto"/>
                <a:cs typeface="Roboto"/>
                <a:sym typeface="Roboto"/>
              </a:rPr>
              <a:t>ll be established. </a:t>
            </a:r>
            <a:r>
              <a:rPr lang="en">
                <a:solidFill>
                  <a:schemeClr val="dk2"/>
                </a:solidFill>
                <a:latin typeface="Roboto"/>
                <a:ea typeface="Roboto"/>
                <a:cs typeface="Roboto"/>
                <a:sym typeface="Roboto"/>
              </a:rPr>
              <a:t>Aside</a:t>
            </a:r>
            <a:r>
              <a:rPr b="0" i="0" lang="en" sz="1400" u="none" cap="none" strike="noStrike">
                <a:solidFill>
                  <a:schemeClr val="dk2"/>
                </a:solidFill>
                <a:latin typeface="Roboto"/>
                <a:ea typeface="Roboto"/>
                <a:cs typeface="Roboto"/>
                <a:sym typeface="Roboto"/>
              </a:rPr>
              <a:t> from the initial release of Tokens into the public supply outlined below, the remainder of the Total Initial Public Sale Supply will be released and available to transfer to the Public Sale Supply to fill public orders at a rate 5.00% of the original public supply each quarter from public launch on an exchange.  </a:t>
            </a:r>
            <a:endParaRPr/>
          </a:p>
          <a:p>
            <a:pPr indent="0" lvl="1" marL="590550" marR="0" rtl="0" algn="l">
              <a:lnSpc>
                <a:spcPct val="100000"/>
              </a:lnSpc>
              <a:spcBef>
                <a:spcPts val="0"/>
              </a:spcBef>
              <a:spcAft>
                <a:spcPts val="0"/>
              </a:spcAft>
              <a:buNone/>
            </a:pPr>
            <a:r>
              <a:t/>
            </a:r>
            <a:endParaRPr b="0" i="0" sz="1400" u="none" cap="none" strike="noStrike">
              <a:solidFill>
                <a:schemeClr val="dk2"/>
              </a:solidFill>
              <a:latin typeface="Roboto"/>
              <a:ea typeface="Roboto"/>
              <a:cs typeface="Roboto"/>
              <a:sym typeface="Roboto"/>
            </a:endParaRPr>
          </a:p>
          <a:p>
            <a:pPr indent="0" lvl="1" marL="590550" marR="0" rtl="0" algn="l">
              <a:lnSpc>
                <a:spcPct val="100000"/>
              </a:lnSpc>
              <a:spcBef>
                <a:spcPts val="0"/>
              </a:spcBef>
              <a:spcAft>
                <a:spcPts val="0"/>
              </a:spcAft>
              <a:buNone/>
            </a:pPr>
            <a:r>
              <a:rPr lang="en">
                <a:solidFill>
                  <a:schemeClr val="dk2"/>
                </a:solidFill>
                <a:latin typeface="Roboto"/>
                <a:ea typeface="Roboto"/>
                <a:cs typeface="Roboto"/>
                <a:sym typeface="Roboto"/>
              </a:rPr>
              <a:t>Up to 5% of </a:t>
            </a:r>
            <a:r>
              <a:rPr b="0" i="0" lang="en" sz="1400" u="none" cap="none" strike="noStrike">
                <a:solidFill>
                  <a:schemeClr val="dk2"/>
                </a:solidFill>
                <a:latin typeface="Roboto"/>
                <a:ea typeface="Roboto"/>
                <a:cs typeface="Roboto"/>
                <a:sym typeface="Roboto"/>
              </a:rPr>
              <a:t>the Public Supply will be made available for sale upon public l</a:t>
            </a:r>
            <a:r>
              <a:rPr lang="en">
                <a:solidFill>
                  <a:schemeClr val="dk2"/>
                </a:solidFill>
                <a:latin typeface="Roboto"/>
                <a:ea typeface="Roboto"/>
                <a:cs typeface="Roboto"/>
                <a:sym typeface="Roboto"/>
              </a:rPr>
              <a:t>isting on an exchange,</a:t>
            </a:r>
            <a:r>
              <a:rPr b="0" i="0" lang="en" sz="1400" u="none" cap="none" strike="noStrike">
                <a:solidFill>
                  <a:schemeClr val="dk2"/>
                </a:solidFill>
                <a:latin typeface="Roboto"/>
                <a:ea typeface="Roboto"/>
                <a:cs typeface="Roboto"/>
                <a:sym typeface="Roboto"/>
              </a:rPr>
              <a:t> at the targeted initial price of $0.</a:t>
            </a:r>
            <a:r>
              <a:rPr lang="en">
                <a:solidFill>
                  <a:schemeClr val="dk2"/>
                </a:solidFill>
                <a:latin typeface="Roboto"/>
                <a:ea typeface="Roboto"/>
                <a:cs typeface="Roboto"/>
                <a:sym typeface="Roboto"/>
              </a:rPr>
              <a:t>70; available</a:t>
            </a:r>
            <a:r>
              <a:rPr b="0" i="0" lang="en" sz="1400" u="none" cap="none" strike="noStrike">
                <a:solidFill>
                  <a:schemeClr val="dk2"/>
                </a:solidFill>
                <a:latin typeface="Roboto"/>
                <a:ea typeface="Roboto"/>
                <a:cs typeface="Roboto"/>
                <a:sym typeface="Roboto"/>
              </a:rPr>
              <a:t> as </a:t>
            </a:r>
            <a:r>
              <a:rPr lang="en">
                <a:solidFill>
                  <a:schemeClr val="dk2"/>
                </a:solidFill>
                <a:latin typeface="Roboto"/>
                <a:ea typeface="Roboto"/>
                <a:cs typeface="Roboto"/>
                <a:sym typeface="Roboto"/>
              </a:rPr>
              <a:t>Limit</a:t>
            </a:r>
            <a:r>
              <a:rPr b="0" i="0" lang="en" sz="1400" u="none" cap="none" strike="noStrike">
                <a:solidFill>
                  <a:schemeClr val="dk2"/>
                </a:solidFill>
                <a:latin typeface="Roboto"/>
                <a:ea typeface="Roboto"/>
                <a:cs typeface="Roboto"/>
                <a:sym typeface="Roboto"/>
              </a:rPr>
              <a:t> Sell Order(s).</a:t>
            </a:r>
            <a:endParaRPr b="0" i="0" sz="1400" u="none" cap="none" strike="noStrike">
              <a:solidFill>
                <a:schemeClr val="dk2"/>
              </a:solidFill>
              <a:latin typeface="Roboto"/>
              <a:ea typeface="Roboto"/>
              <a:cs typeface="Roboto"/>
              <a:sym typeface="Roboto"/>
            </a:endParaRPr>
          </a:p>
          <a:p>
            <a:pPr indent="0" lvl="1" marL="590550" marR="0" rtl="0" algn="l">
              <a:lnSpc>
                <a:spcPct val="100000"/>
              </a:lnSpc>
              <a:spcBef>
                <a:spcPts val="0"/>
              </a:spcBef>
              <a:spcAft>
                <a:spcPts val="0"/>
              </a:spcAft>
              <a:buNone/>
            </a:pPr>
            <a:r>
              <a:t/>
            </a:r>
            <a:endParaRPr b="0" i="0" sz="1400" u="none" cap="none" strike="noStrike">
              <a:solidFill>
                <a:schemeClr val="dk2"/>
              </a:solidFill>
              <a:latin typeface="Roboto"/>
              <a:ea typeface="Roboto"/>
              <a:cs typeface="Roboto"/>
              <a:sym typeface="Roboto"/>
            </a:endParaRPr>
          </a:p>
          <a:p>
            <a:pPr indent="0" lvl="6" marL="0" marR="0" rtl="0" algn="l">
              <a:lnSpc>
                <a:spcPct val="100000"/>
              </a:lnSpc>
              <a:spcBef>
                <a:spcPts val="0"/>
              </a:spcBef>
              <a:spcAft>
                <a:spcPts val="0"/>
              </a:spcAft>
              <a:buNone/>
            </a:pPr>
            <a:r>
              <a:rPr b="1" lang="en" sz="1200">
                <a:solidFill>
                  <a:schemeClr val="dk1"/>
                </a:solidFill>
                <a:latin typeface="Roboto"/>
                <a:ea typeface="Roboto"/>
                <a:cs typeface="Roboto"/>
                <a:sym typeface="Roboto"/>
              </a:rPr>
              <a:t>Hold Incentive</a:t>
            </a:r>
            <a:endParaRPr/>
          </a:p>
          <a:p>
            <a:pPr indent="0" lvl="8" marL="0" marR="0" rtl="0" algn="l">
              <a:lnSpc>
                <a:spcPct val="100000"/>
              </a:lnSpc>
              <a:spcBef>
                <a:spcPts val="0"/>
              </a:spcBef>
              <a:spcAft>
                <a:spcPts val="0"/>
              </a:spcAft>
              <a:buNone/>
            </a:pPr>
            <a:r>
              <a:rPr b="0" i="0" lang="en" sz="1400" u="none" cap="none" strike="noStrike">
                <a:solidFill>
                  <a:schemeClr val="dk2"/>
                </a:solidFill>
                <a:latin typeface="Roboto"/>
                <a:ea typeface="Roboto"/>
                <a:cs typeface="Roboto"/>
                <a:sym typeface="Roboto"/>
              </a:rPr>
              <a:t>The Hold Incentive is designed to motivate early token holders to hold the token rather than sell early, which sales could create imbalance in the supply and demand of the token early on. </a:t>
            </a:r>
            <a:endParaRPr/>
          </a:p>
          <a:p>
            <a:pPr indent="0" lvl="6" marL="133350" marR="0" rtl="0" algn="l">
              <a:lnSpc>
                <a:spcPct val="100000"/>
              </a:lnSpc>
              <a:spcBef>
                <a:spcPts val="0"/>
              </a:spcBef>
              <a:spcAft>
                <a:spcPts val="0"/>
              </a:spcAft>
              <a:buNone/>
            </a:pPr>
            <a:r>
              <a:t/>
            </a:r>
            <a:endParaRPr b="1" i="0" sz="1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rPr b="1" lang="en" sz="1200">
                <a:solidFill>
                  <a:schemeClr val="dk1"/>
                </a:solidFill>
                <a:latin typeface="Roboto"/>
                <a:ea typeface="Roboto"/>
                <a:cs typeface="Roboto"/>
                <a:sym typeface="Roboto"/>
              </a:rPr>
              <a:t>Hold Incentive Schedule</a:t>
            </a:r>
            <a:endParaRPr b="1" i="0" sz="1400" u="none" cap="none" strike="noStrike">
              <a:solidFill>
                <a:schemeClr val="dk2"/>
              </a:solidFill>
              <a:latin typeface="Roboto"/>
              <a:ea typeface="Roboto"/>
              <a:cs typeface="Roboto"/>
              <a:sym typeface="Roboto"/>
            </a:endParaRPr>
          </a:p>
          <a:p>
            <a:pPr indent="0" lvl="6" marL="0" marR="0" rtl="0" algn="l">
              <a:lnSpc>
                <a:spcPct val="100000"/>
              </a:lnSpc>
              <a:spcBef>
                <a:spcPts val="0"/>
              </a:spcBef>
              <a:spcAft>
                <a:spcPts val="0"/>
              </a:spcAft>
              <a:buNone/>
            </a:pPr>
            <a:r>
              <a:rPr b="0" i="0" lang="en" sz="1400" u="none" cap="none" strike="noStrike">
                <a:solidFill>
                  <a:schemeClr val="dk2"/>
                </a:solidFill>
                <a:latin typeface="Roboto"/>
                <a:ea typeface="Roboto"/>
                <a:cs typeface="Roboto"/>
                <a:sym typeface="Roboto"/>
              </a:rPr>
              <a:t>Applicable to: Seed Round Tokens, Team Tokens, and Advisory Tokens</a:t>
            </a:r>
            <a:endParaRPr/>
          </a:p>
          <a:p>
            <a:pPr indent="0" lvl="6" marL="133350" marR="0" rtl="0" algn="l">
              <a:lnSpc>
                <a:spcPct val="100000"/>
              </a:lnSpc>
              <a:spcBef>
                <a:spcPts val="0"/>
              </a:spcBef>
              <a:spcAft>
                <a:spcPts val="0"/>
              </a:spcAft>
              <a:buNone/>
            </a:pPr>
            <a:r>
              <a:t/>
            </a:r>
            <a:endParaRPr>
              <a:solidFill>
                <a:schemeClr val="dk2"/>
              </a:solidFill>
              <a:latin typeface="Roboto"/>
              <a:ea typeface="Roboto"/>
              <a:cs typeface="Roboto"/>
              <a:sym typeface="Roboto"/>
            </a:endParaRPr>
          </a:p>
          <a:p>
            <a:pPr indent="0" lvl="6" marL="0" marR="0" rtl="0" algn="l">
              <a:lnSpc>
                <a:spcPct val="100000"/>
              </a:lnSpc>
              <a:spcBef>
                <a:spcPts val="0"/>
              </a:spcBef>
              <a:spcAft>
                <a:spcPts val="0"/>
              </a:spcAft>
              <a:buNone/>
            </a:pPr>
            <a:r>
              <a:rPr lang="en">
                <a:solidFill>
                  <a:schemeClr val="dk2"/>
                </a:solidFill>
                <a:latin typeface="Roboto"/>
                <a:ea typeface="Roboto"/>
                <a:cs typeface="Roboto"/>
                <a:sym typeface="Roboto"/>
              </a:rPr>
              <a:t>These will be transferred to the above holders at a rate of 30% of acquired tokens distributed pre-launch, per investor/team member/advisor, and half of the remaining balance on the anniversary date of the first transfer, for two additional years.</a:t>
            </a:r>
            <a:endParaRPr/>
          </a:p>
          <a:p>
            <a:pPr indent="0" lvl="6" marL="133350" marR="0" rtl="0" algn="l">
              <a:lnSpc>
                <a:spcPct val="100000"/>
              </a:lnSpc>
              <a:spcBef>
                <a:spcPts val="0"/>
              </a:spcBef>
              <a:spcAft>
                <a:spcPts val="0"/>
              </a:spcAft>
              <a:buNone/>
            </a:pPr>
            <a:r>
              <a:t/>
            </a:r>
            <a:endParaRPr b="0" i="0" sz="1400" u="none" cap="none" strike="noStrike">
              <a:solidFill>
                <a:schemeClr val="dk2"/>
              </a:solidFill>
              <a:latin typeface="Roboto"/>
              <a:ea typeface="Roboto"/>
              <a:cs typeface="Roboto"/>
              <a:sym typeface="Roboto"/>
            </a:endParaRPr>
          </a:p>
          <a:p>
            <a:pPr indent="0" lvl="6" marL="0" marR="0" rtl="0" algn="l">
              <a:lnSpc>
                <a:spcPct val="100000"/>
              </a:lnSpc>
              <a:spcBef>
                <a:spcPts val="0"/>
              </a:spcBef>
              <a:spcAft>
                <a:spcPts val="0"/>
              </a:spcAft>
              <a:buNone/>
            </a:pPr>
            <a:r>
              <a:rPr b="1" lang="en" sz="1200">
                <a:solidFill>
                  <a:schemeClr val="dk1"/>
                </a:solidFill>
                <a:latin typeface="Roboto"/>
                <a:ea typeface="Roboto"/>
                <a:cs typeface="Roboto"/>
                <a:sym typeface="Roboto"/>
              </a:rPr>
              <a:t>Hold Incentive Quarterly Bonus </a:t>
            </a:r>
            <a:endParaRPr b="0" i="0" sz="1400" u="none" cap="none" strike="noStrike">
              <a:solidFill>
                <a:schemeClr val="dk2"/>
              </a:solidFill>
              <a:latin typeface="Roboto"/>
              <a:ea typeface="Roboto"/>
              <a:cs typeface="Roboto"/>
              <a:sym typeface="Roboto"/>
            </a:endParaRPr>
          </a:p>
          <a:p>
            <a:pPr indent="0" lvl="6" marL="0" marR="0" rtl="0" algn="l">
              <a:lnSpc>
                <a:spcPct val="100000"/>
              </a:lnSpc>
              <a:spcBef>
                <a:spcPts val="0"/>
              </a:spcBef>
              <a:spcAft>
                <a:spcPts val="0"/>
              </a:spcAft>
              <a:buNone/>
            </a:pPr>
            <a:r>
              <a:rPr lang="en">
                <a:solidFill>
                  <a:schemeClr val="dk2"/>
                </a:solidFill>
                <a:latin typeface="Roboto"/>
                <a:ea typeface="Roboto"/>
                <a:cs typeface="Roboto"/>
                <a:sym typeface="Roboto"/>
              </a:rPr>
              <a:t>F</a:t>
            </a:r>
            <a:r>
              <a:rPr b="0" i="0" lang="en" sz="1400" u="none" cap="none" strike="noStrike">
                <a:solidFill>
                  <a:schemeClr val="dk2"/>
                </a:solidFill>
                <a:latin typeface="Roboto"/>
                <a:ea typeface="Roboto"/>
                <a:cs typeface="Roboto"/>
                <a:sym typeface="Roboto"/>
              </a:rPr>
              <a:t>or up to </a:t>
            </a:r>
            <a:r>
              <a:rPr lang="en">
                <a:solidFill>
                  <a:schemeClr val="dk2"/>
                </a:solidFill>
                <a:latin typeface="Roboto"/>
                <a:ea typeface="Roboto"/>
                <a:cs typeface="Roboto"/>
                <a:sym typeface="Roboto"/>
              </a:rPr>
              <a:t>t</a:t>
            </a:r>
            <a:r>
              <a:rPr b="0" i="0" lang="en" sz="1400" u="none" cap="none" strike="noStrike">
                <a:solidFill>
                  <a:schemeClr val="dk2"/>
                </a:solidFill>
                <a:latin typeface="Roboto"/>
                <a:ea typeface="Roboto"/>
                <a:cs typeface="Roboto"/>
                <a:sym typeface="Roboto"/>
              </a:rPr>
              <a:t>he 20 </a:t>
            </a:r>
            <a:r>
              <a:rPr lang="en">
                <a:solidFill>
                  <a:schemeClr val="dk2"/>
                </a:solidFill>
                <a:latin typeface="Roboto"/>
                <a:ea typeface="Roboto"/>
                <a:cs typeface="Roboto"/>
                <a:sym typeface="Roboto"/>
              </a:rPr>
              <a:t>calendar q</a:t>
            </a:r>
            <a:r>
              <a:rPr b="0" i="0" lang="en" sz="1400" u="none" cap="none" strike="noStrike">
                <a:solidFill>
                  <a:schemeClr val="dk2"/>
                </a:solidFill>
                <a:latin typeface="Roboto"/>
                <a:ea typeface="Roboto"/>
                <a:cs typeface="Roboto"/>
                <a:sym typeface="Roboto"/>
              </a:rPr>
              <a:t>uarters following launch, 5% </a:t>
            </a:r>
            <a:r>
              <a:rPr lang="en">
                <a:solidFill>
                  <a:schemeClr val="dk2"/>
                </a:solidFill>
                <a:latin typeface="Roboto"/>
                <a:ea typeface="Roboto"/>
                <a:cs typeface="Roboto"/>
                <a:sym typeface="Roboto"/>
              </a:rPr>
              <a:t>will</a:t>
            </a:r>
            <a:r>
              <a:rPr b="0" i="0" lang="en" sz="1400" u="none" cap="none" strike="noStrike">
                <a:solidFill>
                  <a:schemeClr val="dk2"/>
                </a:solidFill>
                <a:latin typeface="Roboto"/>
                <a:ea typeface="Roboto"/>
                <a:cs typeface="Roboto"/>
                <a:sym typeface="Roboto"/>
              </a:rPr>
              <a:t> be </a:t>
            </a:r>
            <a:r>
              <a:rPr lang="en">
                <a:solidFill>
                  <a:schemeClr val="dk2"/>
                </a:solidFill>
                <a:latin typeface="Roboto"/>
                <a:ea typeface="Roboto"/>
                <a:cs typeface="Roboto"/>
                <a:sym typeface="Roboto"/>
              </a:rPr>
              <a:t>a</a:t>
            </a:r>
            <a:r>
              <a:rPr b="0" i="0" lang="en" sz="1400" u="none" cap="none" strike="noStrike">
                <a:solidFill>
                  <a:schemeClr val="dk2"/>
                </a:solidFill>
                <a:latin typeface="Roboto"/>
                <a:ea typeface="Roboto"/>
                <a:cs typeface="Roboto"/>
                <a:sym typeface="Roboto"/>
              </a:rPr>
              <a:t>irdropped for the portion of original token balance that remains un-transferred from the original wallet which received the tokens. </a:t>
            </a:r>
            <a:endParaRPr/>
          </a:p>
          <a:p>
            <a:pPr indent="0" lvl="6" marL="133350" marR="0" rtl="0" algn="l">
              <a:lnSpc>
                <a:spcPct val="100000"/>
              </a:lnSpc>
              <a:spcBef>
                <a:spcPts val="0"/>
              </a:spcBef>
              <a:spcAft>
                <a:spcPts val="0"/>
              </a:spcAft>
              <a:buNone/>
            </a:pPr>
            <a:r>
              <a:t/>
            </a:r>
            <a:endParaRPr b="1" i="0" sz="1400" u="none" cap="none" strike="noStrike">
              <a:solidFill>
                <a:schemeClr val="dk2"/>
              </a:solidFill>
              <a:latin typeface="Roboto"/>
              <a:ea typeface="Roboto"/>
              <a:cs typeface="Roboto"/>
              <a:sym typeface="Roboto"/>
            </a:endParaRPr>
          </a:p>
          <a:p>
            <a:pPr indent="0" lvl="6" marL="0" rtl="0" algn="l">
              <a:spcBef>
                <a:spcPts val="0"/>
              </a:spcBef>
              <a:spcAft>
                <a:spcPts val="0"/>
              </a:spcAft>
              <a:buClr>
                <a:srgbClr val="000000"/>
              </a:buClr>
              <a:buFont typeface="Arial"/>
              <a:buNone/>
            </a:pPr>
            <a:r>
              <a:rPr b="1" lang="en" sz="1200">
                <a:solidFill>
                  <a:schemeClr val="dk1"/>
                </a:solidFill>
                <a:latin typeface="Roboto"/>
                <a:ea typeface="Roboto"/>
                <a:cs typeface="Roboto"/>
                <a:sym typeface="Roboto"/>
              </a:rPr>
              <a:t>Liquidity </a:t>
            </a:r>
            <a:endParaRPr/>
          </a:p>
          <a:p>
            <a:pPr indent="0" lvl="0" marL="0" rtl="0" algn="l">
              <a:spcBef>
                <a:spcPts val="0"/>
              </a:spcBef>
              <a:spcAft>
                <a:spcPts val="0"/>
              </a:spcAft>
              <a:buClr>
                <a:srgbClr val="000000"/>
              </a:buClr>
              <a:buFont typeface="Arial"/>
              <a:buNone/>
            </a:pPr>
            <a:r>
              <a:rPr lang="en">
                <a:solidFill>
                  <a:schemeClr val="dk2"/>
                </a:solidFill>
                <a:latin typeface="Roboto"/>
                <a:ea typeface="Roboto"/>
                <a:cs typeface="Roboto"/>
                <a:sym typeface="Roboto"/>
              </a:rPr>
              <a:t>Liquidity tokens and the associated fiat required, will be released from the Reserves Supply for use as liquidity on exchanges that require liquidity for token listings. </a:t>
            </a:r>
            <a:endParaRPr sz="1200">
              <a:solidFill>
                <a:srgbClr val="9E9E9E"/>
              </a:solidFill>
              <a:latin typeface="Roboto"/>
              <a:ea typeface="Roboto"/>
              <a:cs typeface="Roboto"/>
              <a:sym typeface="Roboto"/>
            </a:endParaRPr>
          </a:p>
        </p:txBody>
      </p:sp>
      <p:pic>
        <p:nvPicPr>
          <p:cNvPr id="180" name="Google Shape;180;p34"/>
          <p:cNvPicPr preferRelativeResize="0"/>
          <p:nvPr/>
        </p:nvPicPr>
        <p:blipFill>
          <a:blip r:embed="rId3">
            <a:alphaModFix/>
          </a:blip>
          <a:stretch>
            <a:fillRect/>
          </a:stretch>
        </p:blipFill>
        <p:spPr>
          <a:xfrm>
            <a:off x="343875" y="225100"/>
            <a:ext cx="1917925" cy="1146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5"/>
          <p:cNvSpPr txBox="1"/>
          <p:nvPr>
            <p:ph type="title"/>
          </p:nvPr>
        </p:nvSpPr>
        <p:spPr>
          <a:xfrm>
            <a:off x="-130276" y="1723482"/>
            <a:ext cx="6645300" cy="2847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r>
              <a:rPr lang="en" sz="2800">
                <a:solidFill>
                  <a:srgbClr val="0C5ADB"/>
                </a:solidFill>
                <a:latin typeface="Arial"/>
                <a:ea typeface="Arial"/>
                <a:cs typeface="Arial"/>
                <a:sym typeface="Arial"/>
              </a:rPr>
              <a:t>Distribution &amp; Hold Incentives</a:t>
            </a:r>
            <a:endParaRPr sz="2800">
              <a:solidFill>
                <a:srgbClr val="0C5ADB"/>
              </a:solidFill>
              <a:latin typeface="Arial"/>
              <a:ea typeface="Arial"/>
              <a:cs typeface="Arial"/>
              <a:sym typeface="Arial"/>
            </a:endParaRPr>
          </a:p>
        </p:txBody>
      </p:sp>
      <p:sp>
        <p:nvSpPr>
          <p:cNvPr id="186" name="Google Shape;186;p35"/>
          <p:cNvSpPr txBox="1"/>
          <p:nvPr/>
        </p:nvSpPr>
        <p:spPr>
          <a:xfrm>
            <a:off x="331950" y="1723475"/>
            <a:ext cx="7108500" cy="803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Roboto"/>
              <a:ea typeface="Roboto"/>
              <a:cs typeface="Roboto"/>
              <a:sym typeface="Roboto"/>
            </a:endParaRPr>
          </a:p>
          <a:p>
            <a:pPr indent="0" lvl="0" marL="0" rtl="0" algn="l">
              <a:spcBef>
                <a:spcPts val="0"/>
              </a:spcBef>
              <a:spcAft>
                <a:spcPts val="0"/>
              </a:spcAft>
              <a:buNone/>
            </a:pPr>
            <a:r>
              <a:t/>
            </a:r>
            <a:endParaRPr>
              <a:solidFill>
                <a:schemeClr val="dk2"/>
              </a:solidFill>
              <a:latin typeface="Roboto"/>
              <a:ea typeface="Roboto"/>
              <a:cs typeface="Roboto"/>
              <a:sym typeface="Roboto"/>
            </a:endParaRPr>
          </a:p>
          <a:p>
            <a:pPr indent="0" lvl="0" marL="0" rtl="0" algn="l">
              <a:spcBef>
                <a:spcPts val="0"/>
              </a:spcBef>
              <a:spcAft>
                <a:spcPts val="0"/>
              </a:spcAft>
              <a:buNone/>
            </a:pPr>
            <a:r>
              <a:t/>
            </a:r>
            <a:endParaRPr>
              <a:solidFill>
                <a:schemeClr val="dk2"/>
              </a:solidFill>
              <a:latin typeface="Roboto"/>
              <a:ea typeface="Roboto"/>
              <a:cs typeface="Roboto"/>
              <a:sym typeface="Roboto"/>
            </a:endParaRPr>
          </a:p>
          <a:p>
            <a:pPr indent="0" lvl="0" marL="0" rtl="0" algn="l">
              <a:spcBef>
                <a:spcPts val="0"/>
              </a:spcBef>
              <a:spcAft>
                <a:spcPts val="0"/>
              </a:spcAft>
              <a:buNone/>
            </a:pPr>
            <a:r>
              <a:rPr b="1" lang="en" sz="1200">
                <a:solidFill>
                  <a:schemeClr val="dk1"/>
                </a:solidFill>
                <a:latin typeface="Roboto"/>
                <a:ea typeface="Roboto"/>
                <a:cs typeface="Roboto"/>
                <a:sym typeface="Roboto"/>
              </a:rPr>
              <a:t>Development Team &amp; Advisors</a:t>
            </a:r>
            <a:endParaRPr b="1">
              <a:solidFill>
                <a:schemeClr val="dk2"/>
              </a:solidFill>
              <a:latin typeface="Roboto"/>
              <a:ea typeface="Roboto"/>
              <a:cs typeface="Roboto"/>
              <a:sym typeface="Roboto"/>
            </a:endParaRPr>
          </a:p>
          <a:p>
            <a:pPr indent="0" lvl="0" marL="0" rtl="0" algn="l">
              <a:spcBef>
                <a:spcPts val="0"/>
              </a:spcBef>
              <a:spcAft>
                <a:spcPts val="0"/>
              </a:spcAft>
              <a:buClr>
                <a:srgbClr val="000000"/>
              </a:buClr>
              <a:buFont typeface="Arial"/>
              <a:buNone/>
            </a:pPr>
            <a:r>
              <a:rPr lang="en">
                <a:solidFill>
                  <a:schemeClr val="dk2"/>
                </a:solidFill>
                <a:latin typeface="Roboto"/>
                <a:ea typeface="Roboto"/>
                <a:cs typeface="Roboto"/>
                <a:sym typeface="Roboto"/>
              </a:rPr>
              <a:t>Developers and the entire project team will have no rights to additional tokens beyond what is outlined within this White Paper. All additional disbursement of tokens to developers, and anyone associated with the project team, pre-launch, will be granted the above incentivization program. </a:t>
            </a:r>
            <a:endParaRPr>
              <a:solidFill>
                <a:schemeClr val="dk2"/>
              </a:solidFill>
              <a:latin typeface="Roboto"/>
              <a:ea typeface="Roboto"/>
              <a:cs typeface="Roboto"/>
              <a:sym typeface="Roboto"/>
            </a:endParaRPr>
          </a:p>
          <a:p>
            <a:pPr indent="0" lvl="0" marL="457200" rtl="0" algn="l">
              <a:spcBef>
                <a:spcPts val="0"/>
              </a:spcBef>
              <a:spcAft>
                <a:spcPts val="0"/>
              </a:spcAft>
              <a:buClr>
                <a:srgbClr val="000000"/>
              </a:buClr>
              <a:buFont typeface="Arial"/>
              <a:buNone/>
            </a:pPr>
            <a:r>
              <a:t/>
            </a:r>
            <a:endParaRPr>
              <a:solidFill>
                <a:schemeClr val="dk2"/>
              </a:solidFill>
              <a:latin typeface="Roboto"/>
              <a:ea typeface="Roboto"/>
              <a:cs typeface="Roboto"/>
              <a:sym typeface="Roboto"/>
            </a:endParaRPr>
          </a:p>
          <a:p>
            <a:pPr indent="0" lvl="6" marL="0" rtl="0" algn="l">
              <a:spcBef>
                <a:spcPts val="0"/>
              </a:spcBef>
              <a:spcAft>
                <a:spcPts val="0"/>
              </a:spcAft>
              <a:buClr>
                <a:srgbClr val="000000"/>
              </a:buClr>
              <a:buSzPts val="1400"/>
              <a:buFont typeface="Arial"/>
              <a:buNone/>
            </a:pPr>
            <a:r>
              <a:rPr b="1" lang="en" sz="1200">
                <a:solidFill>
                  <a:schemeClr val="dk1"/>
                </a:solidFill>
                <a:latin typeface="Roboto"/>
                <a:ea typeface="Roboto"/>
                <a:cs typeface="Roboto"/>
                <a:sym typeface="Roboto"/>
              </a:rPr>
              <a:t>Reserves Supply</a:t>
            </a:r>
            <a:endParaRPr b="1">
              <a:solidFill>
                <a:schemeClr val="dk2"/>
              </a:solidFill>
              <a:latin typeface="Roboto"/>
              <a:ea typeface="Roboto"/>
              <a:cs typeface="Roboto"/>
              <a:sym typeface="Roboto"/>
            </a:endParaRPr>
          </a:p>
          <a:p>
            <a:pPr indent="0" lvl="6" marL="0" rtl="0" algn="l">
              <a:spcBef>
                <a:spcPts val="0"/>
              </a:spcBef>
              <a:spcAft>
                <a:spcPts val="0"/>
              </a:spcAft>
              <a:buSzPts val="1400"/>
              <a:buNone/>
            </a:pPr>
            <a:r>
              <a:rPr lang="en">
                <a:solidFill>
                  <a:schemeClr val="dk2"/>
                </a:solidFill>
                <a:latin typeface="Roboto"/>
                <a:ea typeface="Roboto"/>
                <a:cs typeface="Roboto"/>
                <a:sym typeface="Roboto"/>
              </a:rPr>
              <a:t>The Reserves Supply will be utilized to further the development and success of the project, such as operational expenses, database management and operations, cyber security, bandwidth expense, expansion of support for game titles, upgrades and updates to the competition platform. </a:t>
            </a:r>
            <a:endParaRPr>
              <a:solidFill>
                <a:schemeClr val="dk2"/>
              </a:solidFill>
              <a:latin typeface="Roboto"/>
              <a:ea typeface="Roboto"/>
              <a:cs typeface="Roboto"/>
              <a:sym typeface="Roboto"/>
            </a:endParaRPr>
          </a:p>
          <a:p>
            <a:pPr indent="0" lvl="6" marL="0" rtl="0" algn="l">
              <a:spcBef>
                <a:spcPts val="0"/>
              </a:spcBef>
              <a:spcAft>
                <a:spcPts val="0"/>
              </a:spcAft>
              <a:buSzPts val="1400"/>
              <a:buNone/>
            </a:pPr>
            <a:r>
              <a:t/>
            </a:r>
            <a:endParaRPr>
              <a:solidFill>
                <a:schemeClr val="dk2"/>
              </a:solidFill>
              <a:latin typeface="Roboto"/>
              <a:ea typeface="Roboto"/>
              <a:cs typeface="Roboto"/>
              <a:sym typeface="Roboto"/>
            </a:endParaRPr>
          </a:p>
          <a:p>
            <a:pPr indent="0" lvl="6" marL="0" rtl="0" algn="l">
              <a:spcBef>
                <a:spcPts val="0"/>
              </a:spcBef>
              <a:spcAft>
                <a:spcPts val="0"/>
              </a:spcAft>
              <a:buClr>
                <a:srgbClr val="000000"/>
              </a:buClr>
              <a:buSzPts val="1400"/>
              <a:buFont typeface="Arial"/>
              <a:buNone/>
            </a:pPr>
            <a:r>
              <a:rPr lang="en">
                <a:solidFill>
                  <a:schemeClr val="dk2"/>
                </a:solidFill>
                <a:latin typeface="Roboto"/>
                <a:ea typeface="Roboto"/>
                <a:cs typeface="Roboto"/>
                <a:sym typeface="Roboto"/>
              </a:rPr>
              <a:t>The Reserve Supply may also be used to establish initial validators and incentivize future staking with token rewards. Although the project reserves the right to leverage the Reserve Supply to fund future project development, individual developers and project team members will have no rights to additional tokens beyond what is outlined within this White Paper.</a:t>
            </a:r>
            <a:endParaRPr/>
          </a:p>
          <a:p>
            <a:pPr indent="0" lvl="6" marL="133350" rtl="0" algn="l">
              <a:spcBef>
                <a:spcPts val="0"/>
              </a:spcBef>
              <a:spcAft>
                <a:spcPts val="0"/>
              </a:spcAft>
              <a:buClr>
                <a:srgbClr val="000000"/>
              </a:buClr>
              <a:buSzPts val="1400"/>
              <a:buFont typeface="Arial"/>
              <a:buNone/>
            </a:pPr>
            <a:r>
              <a:t/>
            </a:r>
            <a:endParaRPr>
              <a:solidFill>
                <a:schemeClr val="dk2"/>
              </a:solidFill>
              <a:latin typeface="Roboto"/>
              <a:ea typeface="Roboto"/>
              <a:cs typeface="Roboto"/>
              <a:sym typeface="Roboto"/>
            </a:endParaRPr>
          </a:p>
          <a:p>
            <a:pPr indent="0" lvl="6" marL="0" rtl="0" algn="l">
              <a:spcBef>
                <a:spcPts val="0"/>
              </a:spcBef>
              <a:spcAft>
                <a:spcPts val="0"/>
              </a:spcAft>
              <a:buClr>
                <a:srgbClr val="000000"/>
              </a:buClr>
              <a:buFont typeface="Arial"/>
              <a:buNone/>
            </a:pPr>
            <a:r>
              <a:rPr b="1" lang="en" sz="1200">
                <a:solidFill>
                  <a:schemeClr val="dk1"/>
                </a:solidFill>
                <a:latin typeface="Roboto"/>
                <a:ea typeface="Roboto"/>
                <a:cs typeface="Roboto"/>
                <a:sym typeface="Roboto"/>
              </a:rPr>
              <a:t>Delegated Proof of Stake (DPoS)</a:t>
            </a:r>
            <a:endParaRPr/>
          </a:p>
          <a:p>
            <a:pPr indent="0" lvl="6" marL="0" rtl="0" algn="l">
              <a:spcBef>
                <a:spcPts val="0"/>
              </a:spcBef>
              <a:spcAft>
                <a:spcPts val="0"/>
              </a:spcAft>
              <a:buClr>
                <a:srgbClr val="000000"/>
              </a:buClr>
              <a:buFont typeface="Arial"/>
              <a:buNone/>
            </a:pPr>
            <a:r>
              <a:rPr lang="en">
                <a:solidFill>
                  <a:schemeClr val="dk2"/>
                </a:solidFill>
                <a:latin typeface="Roboto"/>
                <a:ea typeface="Roboto"/>
                <a:cs typeface="Roboto"/>
                <a:sym typeface="Roboto"/>
              </a:rPr>
              <a:t>The Proof of Work was the first consensus algorithm to be used for cryptocurrency projects and was used to the main component on the Bitcoin protocol. However it requires lots of external resources. The alternatives to it are Proof of Stake and the Delegated Proof of Stake. The Delegated Proof of Stake (DPoS) consensus algorithm creates a voting system that is directly dependent on the delegates’ reputation. The voting power is proportional to the number of coins each user holds. If an elected node misbehaves or does not work efficiently, it will be quickly expelled and replaced by another one. The DPoS blockchains are more scalable, being able to process more transactions per second. </a:t>
            </a:r>
            <a:endParaRPr/>
          </a:p>
          <a:p>
            <a:pPr indent="0" lvl="6" marL="133350" rtl="0" algn="l">
              <a:spcBef>
                <a:spcPts val="0"/>
              </a:spcBef>
              <a:spcAft>
                <a:spcPts val="0"/>
              </a:spcAft>
              <a:buClr>
                <a:srgbClr val="000000"/>
              </a:buClr>
              <a:buFont typeface="Arial"/>
              <a:buNone/>
            </a:pPr>
            <a:r>
              <a:t/>
            </a:r>
            <a:endParaRPr>
              <a:solidFill>
                <a:schemeClr val="dk2"/>
              </a:solidFill>
              <a:latin typeface="Roboto"/>
              <a:ea typeface="Roboto"/>
              <a:cs typeface="Roboto"/>
              <a:sym typeface="Roboto"/>
            </a:endParaRPr>
          </a:p>
          <a:p>
            <a:pPr indent="0" lvl="6" marL="0" rtl="0" algn="l">
              <a:spcBef>
                <a:spcPts val="0"/>
              </a:spcBef>
              <a:spcAft>
                <a:spcPts val="0"/>
              </a:spcAft>
              <a:buClr>
                <a:srgbClr val="000000"/>
              </a:buClr>
              <a:buFont typeface="Arial"/>
              <a:buNone/>
            </a:pPr>
            <a:r>
              <a:rPr lang="en">
                <a:solidFill>
                  <a:schemeClr val="dk2"/>
                </a:solidFill>
                <a:latin typeface="Roboto"/>
                <a:ea typeface="Roboto"/>
                <a:cs typeface="Roboto"/>
                <a:sym typeface="Roboto"/>
              </a:rPr>
              <a:t>EVOLVE will explore employing a form of a DPoS voting system but not at the initial project launch. A detailed DPoS plan with timelines and rules may be released within Q2 of 2022.</a:t>
            </a:r>
            <a:endParaRPr sz="1200">
              <a:solidFill>
                <a:srgbClr val="9E9E9E"/>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b="1">
              <a:solidFill>
                <a:schemeClr val="dk2"/>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200"/>
              <a:buFont typeface="Arial"/>
              <a:buNone/>
            </a:pPr>
            <a:r>
              <a:t/>
            </a:r>
            <a:endParaRPr sz="1200">
              <a:solidFill>
                <a:srgbClr val="9E9E9E"/>
              </a:solidFill>
              <a:latin typeface="Roboto"/>
              <a:ea typeface="Roboto"/>
              <a:cs typeface="Roboto"/>
              <a:sym typeface="Roboto"/>
            </a:endParaRPr>
          </a:p>
        </p:txBody>
      </p:sp>
      <p:pic>
        <p:nvPicPr>
          <p:cNvPr id="187" name="Google Shape;187;p35"/>
          <p:cNvPicPr preferRelativeResize="0"/>
          <p:nvPr/>
        </p:nvPicPr>
        <p:blipFill>
          <a:blip r:embed="rId3">
            <a:alphaModFix/>
          </a:blip>
          <a:stretch>
            <a:fillRect/>
          </a:stretch>
        </p:blipFill>
        <p:spPr>
          <a:xfrm>
            <a:off x="343875" y="225100"/>
            <a:ext cx="1917925" cy="1146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6"/>
          <p:cNvSpPr txBox="1"/>
          <p:nvPr>
            <p:ph type="title"/>
          </p:nvPr>
        </p:nvSpPr>
        <p:spPr>
          <a:xfrm>
            <a:off x="0" y="1609750"/>
            <a:ext cx="7381800" cy="5151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r>
              <a:rPr lang="en" sz="2800">
                <a:solidFill>
                  <a:srgbClr val="0C5ADB"/>
                </a:solidFill>
                <a:latin typeface="Arial"/>
                <a:ea typeface="Arial"/>
                <a:cs typeface="Arial"/>
                <a:sym typeface="Arial"/>
              </a:rPr>
              <a:t>Governance &amp; Token Classification</a:t>
            </a:r>
            <a:endParaRPr sz="2800">
              <a:solidFill>
                <a:srgbClr val="0C5ADB"/>
              </a:solidFill>
              <a:latin typeface="Arial"/>
              <a:ea typeface="Arial"/>
              <a:cs typeface="Arial"/>
              <a:sym typeface="Arial"/>
            </a:endParaRPr>
          </a:p>
        </p:txBody>
      </p:sp>
      <p:sp>
        <p:nvSpPr>
          <p:cNvPr id="193" name="Google Shape;193;p36"/>
          <p:cNvSpPr txBox="1"/>
          <p:nvPr/>
        </p:nvSpPr>
        <p:spPr>
          <a:xfrm>
            <a:off x="463675" y="2124850"/>
            <a:ext cx="7047600" cy="7403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200" u="none" cap="none" strike="noStrike">
                <a:solidFill>
                  <a:schemeClr val="dk2"/>
                </a:solidFill>
                <a:latin typeface="Roboto"/>
                <a:ea typeface="Roboto"/>
                <a:cs typeface="Roboto"/>
                <a:sym typeface="Roboto"/>
              </a:rPr>
              <a:t>The token will be governed by the rules and guidelines detailed within this White Paper as published in its final version upon execution of the official  Public Launch Sale of tokens. The creators and the company reserve the right to modify any term of this White Paper until such launch, at their sole discretion, for the benefit of the project’s long-term success.</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 sz="1200" u="none" cap="none" strike="noStrike">
                <a:solidFill>
                  <a:schemeClr val="dk2"/>
                </a:solidFill>
                <a:latin typeface="Roboto"/>
                <a:ea typeface="Roboto"/>
                <a:cs typeface="Roboto"/>
                <a:sym typeface="Roboto"/>
              </a:rPr>
              <a:t>At a designated time after launch, the token community may become responsible for the governance of the token, adhering strictly to the terms of this White Paper. The development team, in harmony with the EVOLVE token community respectively, may from time-to-time delegate governance activities to advisors and additional experts by the virtue of a majority of the submitted votes on any presented issue, for which, tokens from the Marketing &amp; Advisory Services supply will be used for payment of services rendered. However, no votes can alter the fundamental rules and guidelines of the project and smart contract, as outlined in this White Paper.</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 sz="1200" u="none" cap="none" strike="noStrike">
                <a:solidFill>
                  <a:schemeClr val="dk2"/>
                </a:solidFill>
                <a:latin typeface="Roboto"/>
                <a:ea typeface="Roboto"/>
                <a:cs typeface="Roboto"/>
                <a:sym typeface="Roboto"/>
              </a:rPr>
              <a:t>Each full quantity of 1000 tokens owned will represent one valid community vote. A quorum for voting will be met with not less than three voters submitting their respective votes. A ‘hung jury’ in voting activities will require recasting of votes until a majority exists.</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 sz="1200" u="none" cap="none" strike="noStrike">
                <a:solidFill>
                  <a:schemeClr val="dk2"/>
                </a:solidFill>
                <a:latin typeface="Roboto"/>
                <a:ea typeface="Roboto"/>
                <a:cs typeface="Roboto"/>
                <a:sym typeface="Roboto"/>
              </a:rPr>
              <a:t>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en" sz="1200" u="none" cap="none" strike="noStrike">
                <a:solidFill>
                  <a:schemeClr val="dk2"/>
                </a:solidFill>
                <a:latin typeface="Roboto"/>
                <a:ea typeface="Roboto"/>
                <a:cs typeface="Roboto"/>
                <a:sym typeface="Roboto"/>
              </a:rPr>
              <a:t>Tokens within the Reserves Wallet, and Marketing and Advisory Wallet will remain under the administrative control of the company executives, until such time as a mutually acceptable Advisor is installed to appropriate the Burning, Minting, and other distributions of the tokens in accordance with the terms of this Whitepaper and the token smart contract.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1" lang="en" sz="1200">
                <a:solidFill>
                  <a:schemeClr val="dk1"/>
                </a:solidFill>
                <a:latin typeface="Roboto"/>
                <a:ea typeface="Roboto"/>
                <a:cs typeface="Roboto"/>
                <a:sym typeface="Roboto"/>
              </a:rPr>
              <a:t>Regulatory Insights </a:t>
            </a:r>
            <a:endParaRPr b="1" sz="12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1" lang="en" sz="1100">
                <a:solidFill>
                  <a:schemeClr val="dk2"/>
                </a:solidFill>
                <a:latin typeface="Roboto"/>
                <a:ea typeface="Roboto"/>
                <a:cs typeface="Roboto"/>
                <a:sym typeface="Roboto"/>
              </a:rPr>
              <a:t> </a:t>
            </a:r>
            <a:r>
              <a:rPr lang="en" sz="1300" u="sng">
                <a:solidFill>
                  <a:schemeClr val="hlink"/>
                </a:solidFill>
                <a:latin typeface="Roboto"/>
                <a:ea typeface="Roboto"/>
                <a:cs typeface="Roboto"/>
                <a:sym typeface="Roboto"/>
                <a:hlinkClick r:id="rId3"/>
              </a:rPr>
              <a:t>US Securities Exchange Q&amp;A</a:t>
            </a:r>
            <a:endParaRPr sz="1300">
              <a:solidFill>
                <a:schemeClr val="dk2"/>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500"/>
              <a:buFont typeface="Arial"/>
              <a:buNone/>
            </a:pPr>
            <a:r>
              <a:t/>
            </a:r>
            <a:endParaRPr sz="1700">
              <a:solidFill>
                <a:schemeClr val="dk2"/>
              </a:solidFill>
              <a:latin typeface="Roboto"/>
              <a:ea typeface="Roboto"/>
              <a:cs typeface="Roboto"/>
              <a:sym typeface="Roboto"/>
            </a:endParaRPr>
          </a:p>
          <a:p>
            <a:pPr indent="0" lvl="6" marL="0" rtl="0" algn="l">
              <a:spcBef>
                <a:spcPts val="0"/>
              </a:spcBef>
              <a:spcAft>
                <a:spcPts val="0"/>
              </a:spcAft>
              <a:buClr>
                <a:srgbClr val="000000"/>
              </a:buClr>
              <a:buSzPts val="1400"/>
              <a:buFont typeface="Arial"/>
              <a:buNone/>
            </a:pPr>
            <a:r>
              <a:rPr b="1" lang="en" sz="1200">
                <a:solidFill>
                  <a:schemeClr val="dk1"/>
                </a:solidFill>
                <a:latin typeface="Roboto"/>
                <a:ea typeface="Roboto"/>
                <a:cs typeface="Roboto"/>
                <a:sym typeface="Roboto"/>
              </a:rPr>
              <a:t>Token Classification</a:t>
            </a:r>
            <a:endParaRPr sz="17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Evolution of Gaming has secured a Legal Opinion Report by BCAS Solutions, outlining the classification of EVOLVE token according to the laws of Malta. The attorney-certified report confirms that as of February 25, 2022, and per the details and terms of this white paper on that date, EVOLVE token is not classified as a Virtual Token, Financial Instrument, nor eMoney; and that it is therefore classified as a Virtual Financial Asset. It can thereby meet Virtual Financial Asset Exchanges’ regulatory and fitness and properness test requirements for token listing approval(s).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rPr i="1" lang="en" sz="1100">
                <a:solidFill>
                  <a:srgbClr val="9E9E9E"/>
                </a:solidFill>
                <a:latin typeface="Roboto"/>
                <a:ea typeface="Roboto"/>
                <a:cs typeface="Roboto"/>
                <a:sym typeface="Roboto"/>
              </a:rPr>
              <a:t>BCA Solutions (BCAS) is a well-established team of regulatory and technical specialists, with involvement in the blockchain and crypto-asset industries spanning back to 2013. BCAS’ comprehensive service offering can largely be categorized into regulatory and licensing, blockchain development &amp; implementation, and cybersecurity &amp; auditing services. In terms of regulatory and licensing services, BCAS is present and operating in Malta, Liechtenstein, and Singapore, and therefore well-equipped in providing assistance in such jurisdictions.</a:t>
            </a:r>
            <a:endParaRPr i="1" sz="1100">
              <a:solidFill>
                <a:srgbClr val="9E9E9E"/>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1200">
              <a:solidFill>
                <a:schemeClr val="dk2"/>
              </a:solidFill>
              <a:latin typeface="Roboto"/>
              <a:ea typeface="Roboto"/>
              <a:cs typeface="Roboto"/>
              <a:sym typeface="Roboto"/>
            </a:endParaRPr>
          </a:p>
        </p:txBody>
      </p:sp>
      <p:pic>
        <p:nvPicPr>
          <p:cNvPr id="194" name="Google Shape;194;p36"/>
          <p:cNvPicPr preferRelativeResize="0"/>
          <p:nvPr/>
        </p:nvPicPr>
        <p:blipFill>
          <a:blip r:embed="rId4">
            <a:alphaModFix/>
          </a:blip>
          <a:stretch>
            <a:fillRect/>
          </a:stretch>
        </p:blipFill>
        <p:spPr>
          <a:xfrm>
            <a:off x="343875" y="225100"/>
            <a:ext cx="1917925" cy="114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7"/>
          <p:cNvSpPr txBox="1"/>
          <p:nvPr>
            <p:ph type="title"/>
          </p:nvPr>
        </p:nvSpPr>
        <p:spPr>
          <a:xfrm>
            <a:off x="0" y="1609742"/>
            <a:ext cx="3644700" cy="5151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r>
              <a:rPr lang="en" sz="2800">
                <a:solidFill>
                  <a:srgbClr val="0C5ADB"/>
                </a:solidFill>
                <a:latin typeface="Arial"/>
                <a:ea typeface="Arial"/>
                <a:cs typeface="Arial"/>
                <a:sym typeface="Arial"/>
              </a:rPr>
              <a:t>Team</a:t>
            </a:r>
            <a:endParaRPr sz="2800">
              <a:solidFill>
                <a:srgbClr val="0C5ADB"/>
              </a:solidFill>
              <a:latin typeface="Arial"/>
              <a:ea typeface="Arial"/>
              <a:cs typeface="Arial"/>
              <a:sym typeface="Arial"/>
            </a:endParaRPr>
          </a:p>
        </p:txBody>
      </p:sp>
      <p:sp>
        <p:nvSpPr>
          <p:cNvPr id="200" name="Google Shape;200;p37"/>
          <p:cNvSpPr txBox="1"/>
          <p:nvPr/>
        </p:nvSpPr>
        <p:spPr>
          <a:xfrm>
            <a:off x="397000" y="1753375"/>
            <a:ext cx="7175400" cy="821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rPr b="1" lang="en">
                <a:solidFill>
                  <a:schemeClr val="dk2"/>
                </a:solidFill>
                <a:latin typeface="Roboto"/>
                <a:ea typeface="Roboto"/>
                <a:cs typeface="Roboto"/>
                <a:sym typeface="Roboto"/>
              </a:rPr>
              <a:t>Founders</a:t>
            </a:r>
            <a:endParaRPr b="1">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1">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1" lang="en" sz="1200">
                <a:solidFill>
                  <a:schemeClr val="dk2"/>
                </a:solidFill>
                <a:latin typeface="Roboto"/>
                <a:ea typeface="Roboto"/>
                <a:cs typeface="Roboto"/>
                <a:sym typeface="Roboto"/>
              </a:rPr>
              <a:t>Casey Whiting </a:t>
            </a:r>
            <a:r>
              <a:rPr lang="en" sz="1200">
                <a:solidFill>
                  <a:schemeClr val="dk2"/>
                </a:solidFill>
                <a:latin typeface="Roboto"/>
                <a:ea typeface="Roboto"/>
                <a:cs typeface="Roboto"/>
                <a:sym typeface="Roboto"/>
              </a:rPr>
              <a:t>Founder | Chief Executive Officer</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Founder | Retail Sporting Goods boutique at age 18</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Founder | Import and Wholesale Company</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General Manager | International Retail Chain</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Founder Real Estate Investment Company | 250+ investments</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Founder | Property Services &amp; Contracting Company</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Founder | Real Estate Brokerage</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Founder | Crypto Mining Farm</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Cryptocurrency and Markets since 2017</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u="sng">
                <a:solidFill>
                  <a:schemeClr val="hlink"/>
                </a:solidFill>
                <a:latin typeface="Roboto"/>
                <a:ea typeface="Roboto"/>
                <a:cs typeface="Roboto"/>
                <a:sym typeface="Roboto"/>
                <a:hlinkClick r:id="rId3"/>
              </a:rPr>
              <a:t>casey@evolutionofgaming.io</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rPr lang="en" sz="1200" u="sng">
                <a:solidFill>
                  <a:schemeClr val="hlink"/>
                </a:solidFill>
                <a:latin typeface="Roboto"/>
                <a:ea typeface="Roboto"/>
                <a:cs typeface="Roboto"/>
                <a:sym typeface="Roboto"/>
                <a:hlinkClick r:id="rId4"/>
              </a:rPr>
              <a:t>https://www.linkedin.com/in/evolvecoin/</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1" lang="en" sz="1200">
                <a:solidFill>
                  <a:schemeClr val="dk2"/>
                </a:solidFill>
                <a:latin typeface="Roboto"/>
                <a:ea typeface="Roboto"/>
                <a:cs typeface="Roboto"/>
                <a:sym typeface="Roboto"/>
              </a:rPr>
              <a:t>Ethan Whiting </a:t>
            </a:r>
            <a:r>
              <a:rPr lang="en" sz="1200">
                <a:solidFill>
                  <a:schemeClr val="dk2"/>
                </a:solidFill>
                <a:latin typeface="Roboto"/>
                <a:ea typeface="Roboto"/>
                <a:cs typeface="Roboto"/>
                <a:sym typeface="Roboto"/>
              </a:rPr>
              <a:t>Founder| Chief Design Officer</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Graphic Arts -Graduate with Honors</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Business Management -LDS Business College</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YouTube Creator | Channel Manager Gaudin Ford, Las Vegas</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Cryptocurrency and Markets since 2017</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With four years of photography and digital design studies under his</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belt, Ethan operates as the company's Chief Design Officer as well</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as holds the position of Real Estate Professional. With the</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experience of multiple business ventures before age 18, Ethan placed</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himself on the road to entrepreneurial success at an early age.</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Ethan's eye for detail and creative ingenuity are valued assets in</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his role as founder and Chief Design Officer for EVOLVE.</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u="sng">
                <a:solidFill>
                  <a:schemeClr val="hlink"/>
                </a:solidFill>
                <a:latin typeface="Roboto"/>
                <a:ea typeface="Roboto"/>
                <a:cs typeface="Roboto"/>
                <a:sym typeface="Roboto"/>
                <a:hlinkClick r:id="rId5"/>
              </a:rPr>
              <a:t>ethan@evolutionofgaming.io</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rPr lang="en" sz="1200">
                <a:solidFill>
                  <a:schemeClr val="dk2"/>
                </a:solidFill>
                <a:latin typeface="Roboto"/>
                <a:ea typeface="Roboto"/>
                <a:cs typeface="Roboto"/>
                <a:sym typeface="Roboto"/>
              </a:rPr>
              <a:t>Telegram @ethanwhiting</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1" lang="en">
                <a:solidFill>
                  <a:schemeClr val="dk2"/>
                </a:solidFill>
                <a:latin typeface="Roboto"/>
                <a:ea typeface="Roboto"/>
                <a:cs typeface="Roboto"/>
                <a:sym typeface="Roboto"/>
              </a:rPr>
              <a:t>Development Partners</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1" lang="en" sz="1200">
                <a:solidFill>
                  <a:schemeClr val="dk2"/>
                </a:solidFill>
                <a:latin typeface="Roboto"/>
                <a:ea typeface="Roboto"/>
                <a:cs typeface="Roboto"/>
                <a:sym typeface="Roboto"/>
              </a:rPr>
              <a:t>De Marke Labs,</a:t>
            </a:r>
            <a:r>
              <a:rPr lang="en" sz="1200">
                <a:solidFill>
                  <a:schemeClr val="dk2"/>
                </a:solidFill>
                <a:latin typeface="Roboto"/>
                <a:ea typeface="Roboto"/>
                <a:cs typeface="Roboto"/>
                <a:sym typeface="Roboto"/>
              </a:rPr>
              <a:t> Istanbul | Software Development Company</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Mobile Applications UI /UX Design Backend Smart Contracts</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u="sng">
                <a:solidFill>
                  <a:schemeClr val="hlink"/>
                </a:solidFill>
                <a:latin typeface="Roboto"/>
                <a:ea typeface="Roboto"/>
                <a:cs typeface="Roboto"/>
                <a:sym typeface="Roboto"/>
                <a:hlinkClick r:id="rId6"/>
              </a:rPr>
              <a:t>https://demarkelabs.com/</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Suat Karabacak | Owner</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Telegram @suatkarabacak</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Babak Khorrami | Project Manager</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Telegram @unicornist</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p. 011-0533-158-8986</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u="sng">
                <a:solidFill>
                  <a:schemeClr val="hlink"/>
                </a:solidFill>
                <a:latin typeface="Roboto"/>
                <a:ea typeface="Roboto"/>
                <a:cs typeface="Roboto"/>
                <a:sym typeface="Roboto"/>
                <a:hlinkClick r:id="rId7"/>
              </a:rPr>
              <a:t>info@demarkelabs.com</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lang="en" sz="1200">
                <a:solidFill>
                  <a:schemeClr val="dk2"/>
                </a:solidFill>
                <a:latin typeface="Roboto"/>
                <a:ea typeface="Roboto"/>
                <a:cs typeface="Roboto"/>
                <a:sym typeface="Roboto"/>
              </a:rPr>
              <a:t>19 Mayıs Mahallesi Sümer Sokak Sümko Sitesi</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rPr lang="en" sz="1200">
                <a:solidFill>
                  <a:schemeClr val="dk2"/>
                </a:solidFill>
                <a:latin typeface="Roboto"/>
                <a:ea typeface="Roboto"/>
                <a:cs typeface="Roboto"/>
                <a:sym typeface="Roboto"/>
              </a:rPr>
              <a:t>M7-A Blok Daire 25-26 . Kadıköy İstanbul</a:t>
            </a:r>
            <a:endParaRPr sz="1200">
              <a:solidFill>
                <a:schemeClr val="dk2"/>
              </a:solidFill>
              <a:latin typeface="Roboto"/>
              <a:ea typeface="Roboto"/>
              <a:cs typeface="Roboto"/>
              <a:sym typeface="Roboto"/>
            </a:endParaRPr>
          </a:p>
        </p:txBody>
      </p:sp>
      <p:pic>
        <p:nvPicPr>
          <p:cNvPr id="201" name="Google Shape;201;p37"/>
          <p:cNvPicPr preferRelativeResize="0"/>
          <p:nvPr/>
        </p:nvPicPr>
        <p:blipFill>
          <a:blip r:embed="rId8">
            <a:alphaModFix/>
          </a:blip>
          <a:stretch>
            <a:fillRect/>
          </a:stretch>
        </p:blipFill>
        <p:spPr>
          <a:xfrm>
            <a:off x="343875" y="225100"/>
            <a:ext cx="1917925" cy="1146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8"/>
          <p:cNvSpPr txBox="1"/>
          <p:nvPr>
            <p:ph type="title"/>
          </p:nvPr>
        </p:nvSpPr>
        <p:spPr>
          <a:xfrm>
            <a:off x="0" y="1609742"/>
            <a:ext cx="3644700" cy="5151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r>
              <a:rPr lang="en" sz="2800">
                <a:solidFill>
                  <a:srgbClr val="0C5ADB"/>
                </a:solidFill>
                <a:latin typeface="Arial"/>
                <a:ea typeface="Arial"/>
                <a:cs typeface="Arial"/>
                <a:sym typeface="Arial"/>
              </a:rPr>
              <a:t>Team</a:t>
            </a:r>
            <a:endParaRPr sz="2800">
              <a:solidFill>
                <a:srgbClr val="0C5ADB"/>
              </a:solidFill>
              <a:latin typeface="Arial"/>
              <a:ea typeface="Arial"/>
              <a:cs typeface="Arial"/>
              <a:sym typeface="Arial"/>
            </a:endParaRPr>
          </a:p>
        </p:txBody>
      </p:sp>
      <p:sp>
        <p:nvSpPr>
          <p:cNvPr id="207" name="Google Shape;207;p38"/>
          <p:cNvSpPr txBox="1"/>
          <p:nvPr/>
        </p:nvSpPr>
        <p:spPr>
          <a:xfrm>
            <a:off x="463675" y="2124850"/>
            <a:ext cx="7047600" cy="457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Roboto"/>
                <a:ea typeface="Roboto"/>
                <a:cs typeface="Roboto"/>
                <a:sym typeface="Roboto"/>
              </a:rPr>
              <a:t>Token Advisory Team</a:t>
            </a:r>
            <a:endParaRPr b="1">
              <a:solidFill>
                <a:schemeClr val="dk2"/>
              </a:solidFill>
              <a:latin typeface="Roboto"/>
              <a:ea typeface="Roboto"/>
              <a:cs typeface="Roboto"/>
              <a:sym typeface="Roboto"/>
            </a:endParaRPr>
          </a:p>
          <a:p>
            <a:pPr indent="0" lvl="0" marL="0" rtl="0" algn="l">
              <a:spcBef>
                <a:spcPts val="0"/>
              </a:spcBef>
              <a:spcAft>
                <a:spcPts val="0"/>
              </a:spcAft>
              <a:buNone/>
            </a:pPr>
            <a:r>
              <a:t/>
            </a:r>
            <a:endParaRPr b="1">
              <a:solidFill>
                <a:schemeClr val="dk2"/>
              </a:solidFill>
              <a:latin typeface="Roboto"/>
              <a:ea typeface="Roboto"/>
              <a:cs typeface="Roboto"/>
              <a:sym typeface="Roboto"/>
            </a:endParaRPr>
          </a:p>
          <a:p>
            <a:pPr indent="0" lvl="0" marL="0" rtl="0" algn="l">
              <a:spcBef>
                <a:spcPts val="0"/>
              </a:spcBef>
              <a:spcAft>
                <a:spcPts val="0"/>
              </a:spcAft>
              <a:buNone/>
            </a:pPr>
            <a:r>
              <a:rPr b="1" lang="en" sz="1200">
                <a:solidFill>
                  <a:schemeClr val="dk2"/>
                </a:solidFill>
                <a:latin typeface="Roboto"/>
                <a:ea typeface="Roboto"/>
                <a:cs typeface="Roboto"/>
                <a:sym typeface="Roboto"/>
              </a:rPr>
              <a:t>John Cooper </a:t>
            </a:r>
            <a:r>
              <a:rPr lang="en" sz="1200">
                <a:solidFill>
                  <a:schemeClr val="dk2"/>
                </a:solidFill>
                <a:latin typeface="Roboto"/>
                <a:ea typeface="Roboto"/>
                <a:cs typeface="Roboto"/>
                <a:sym typeface="Roboto"/>
              </a:rPr>
              <a:t>| Tokenomics Advisor</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MA Resource Economics | Guelph University</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Founder | CEO | Emobile Hub</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Contract &amp; Procurement Specialist | Government of British Columbia</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COO | Abelian Technologies Blockchain Solutions</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u="sng">
                <a:solidFill>
                  <a:schemeClr val="hlink"/>
                </a:solidFill>
                <a:latin typeface="Roboto"/>
                <a:ea typeface="Roboto"/>
                <a:cs typeface="Roboto"/>
                <a:sym typeface="Roboto"/>
                <a:hlinkClick r:id="rId3"/>
              </a:rPr>
              <a:t>https://www.linkedin.com/in/john-t-cooper/</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u="sng">
                <a:solidFill>
                  <a:schemeClr val="hlink"/>
                </a:solidFill>
                <a:latin typeface="Roboto"/>
                <a:ea typeface="Roboto"/>
                <a:cs typeface="Roboto"/>
                <a:sym typeface="Roboto"/>
                <a:hlinkClick r:id="rId4"/>
              </a:rPr>
              <a:t>john@emobilehub.com</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rPr b="1" lang="en" sz="1200">
                <a:solidFill>
                  <a:schemeClr val="dk2"/>
                </a:solidFill>
                <a:latin typeface="Roboto"/>
                <a:ea typeface="Roboto"/>
                <a:cs typeface="Roboto"/>
                <a:sym typeface="Roboto"/>
              </a:rPr>
              <a:t>Sasha Kevac</a:t>
            </a:r>
            <a:r>
              <a:rPr lang="en" sz="1200">
                <a:solidFill>
                  <a:schemeClr val="dk2"/>
                </a:solidFill>
                <a:latin typeface="Roboto"/>
                <a:ea typeface="Roboto"/>
                <a:cs typeface="Roboto"/>
                <a:sym typeface="Roboto"/>
              </a:rPr>
              <a:t> | Tokenomics Advisor</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BS Commerce, Marketing, International Business | Univ. of Northern British Columbia</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Director of Marketing &amp; Development | Emobile Hub</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Co-Owner | Pick It Click It -web services</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Social Media Manager | VanBex Group Blockchain Consulting</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u="sng">
                <a:solidFill>
                  <a:schemeClr val="hlink"/>
                </a:solidFill>
                <a:latin typeface="Roboto"/>
                <a:ea typeface="Roboto"/>
                <a:cs typeface="Roboto"/>
                <a:sym typeface="Roboto"/>
                <a:hlinkClick r:id="rId5"/>
              </a:rPr>
              <a:t>https://www.linkedin.com/in/sashakevac/</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u="sng">
                <a:solidFill>
                  <a:schemeClr val="hlink"/>
                </a:solidFill>
                <a:latin typeface="Roboto"/>
                <a:ea typeface="Roboto"/>
                <a:cs typeface="Roboto"/>
                <a:sym typeface="Roboto"/>
                <a:hlinkClick r:id="rId6"/>
              </a:rPr>
              <a:t>sasha@emobilehub.com</a:t>
            </a:r>
            <a:endParaRPr sz="1200">
              <a:solidFill>
                <a:schemeClr val="dk2"/>
              </a:solidFill>
              <a:latin typeface="Roboto"/>
              <a:ea typeface="Roboto"/>
              <a:cs typeface="Roboto"/>
              <a:sym typeface="Roboto"/>
            </a:endParaRPr>
          </a:p>
          <a:p>
            <a:pPr indent="0" lvl="0" marL="0" rtl="0" algn="l">
              <a:spcBef>
                <a:spcPts val="0"/>
              </a:spcBef>
              <a:spcAft>
                <a:spcPts val="0"/>
              </a:spcAft>
              <a:buClr>
                <a:srgbClr val="000000"/>
              </a:buClr>
              <a:buSzPts val="1500"/>
              <a:buFont typeface="Arial"/>
              <a:buNone/>
            </a:pPr>
            <a:r>
              <a:t/>
            </a:r>
            <a:endParaRPr sz="1200">
              <a:solidFill>
                <a:schemeClr val="dk2"/>
              </a:solidFill>
              <a:latin typeface="Roboto"/>
              <a:ea typeface="Roboto"/>
              <a:cs typeface="Roboto"/>
              <a:sym typeface="Roboto"/>
            </a:endParaRPr>
          </a:p>
          <a:p>
            <a:pPr indent="0" lvl="0" marL="0" rtl="0" algn="l">
              <a:spcBef>
                <a:spcPts val="0"/>
              </a:spcBef>
              <a:spcAft>
                <a:spcPts val="0"/>
              </a:spcAft>
              <a:buClr>
                <a:srgbClr val="000000"/>
              </a:buClr>
              <a:buSzPts val="1500"/>
              <a:buFont typeface="Arial"/>
              <a:buNone/>
            </a:pPr>
            <a:r>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1200">
              <a:solidFill>
                <a:schemeClr val="dk2"/>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500"/>
              <a:buFont typeface="Arial"/>
              <a:buNone/>
            </a:pPr>
            <a:r>
              <a:t/>
            </a:r>
            <a:endParaRPr sz="17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1200">
              <a:solidFill>
                <a:schemeClr val="dk2"/>
              </a:solidFill>
              <a:latin typeface="Roboto"/>
              <a:ea typeface="Roboto"/>
              <a:cs typeface="Roboto"/>
              <a:sym typeface="Roboto"/>
            </a:endParaRPr>
          </a:p>
        </p:txBody>
      </p:sp>
      <p:pic>
        <p:nvPicPr>
          <p:cNvPr id="208" name="Google Shape;208;p38"/>
          <p:cNvPicPr preferRelativeResize="0"/>
          <p:nvPr/>
        </p:nvPicPr>
        <p:blipFill>
          <a:blip r:embed="rId7">
            <a:alphaModFix/>
          </a:blip>
          <a:stretch>
            <a:fillRect/>
          </a:stretch>
        </p:blipFill>
        <p:spPr>
          <a:xfrm>
            <a:off x="343875" y="225100"/>
            <a:ext cx="1917925" cy="114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ph type="title"/>
          </p:nvPr>
        </p:nvSpPr>
        <p:spPr>
          <a:xfrm>
            <a:off x="0" y="1371600"/>
            <a:ext cx="7511400" cy="8574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r>
              <a:rPr lang="en" sz="2500">
                <a:solidFill>
                  <a:srgbClr val="0C5ADB"/>
                </a:solidFill>
                <a:latin typeface="Arial"/>
                <a:ea typeface="Arial"/>
                <a:cs typeface="Arial"/>
                <a:sym typeface="Arial"/>
              </a:rPr>
              <a:t>Know Your Customer &amp; Anti-Money Laundering</a:t>
            </a:r>
            <a:endParaRPr sz="2500">
              <a:solidFill>
                <a:srgbClr val="0C5ADB"/>
              </a:solidFill>
              <a:latin typeface="Arial"/>
              <a:ea typeface="Arial"/>
              <a:cs typeface="Arial"/>
              <a:sym typeface="Arial"/>
            </a:endParaRPr>
          </a:p>
        </p:txBody>
      </p:sp>
      <p:pic>
        <p:nvPicPr>
          <p:cNvPr id="214" name="Google Shape;214;p39"/>
          <p:cNvPicPr preferRelativeResize="0"/>
          <p:nvPr/>
        </p:nvPicPr>
        <p:blipFill>
          <a:blip r:embed="rId3">
            <a:alphaModFix/>
          </a:blip>
          <a:stretch>
            <a:fillRect/>
          </a:stretch>
        </p:blipFill>
        <p:spPr>
          <a:xfrm>
            <a:off x="343875" y="225100"/>
            <a:ext cx="1917925" cy="1146500"/>
          </a:xfrm>
          <a:prstGeom prst="rect">
            <a:avLst/>
          </a:prstGeom>
          <a:noFill/>
          <a:ln>
            <a:noFill/>
          </a:ln>
        </p:spPr>
      </p:pic>
      <p:sp>
        <p:nvSpPr>
          <p:cNvPr id="215" name="Google Shape;215;p39"/>
          <p:cNvSpPr txBox="1"/>
          <p:nvPr/>
        </p:nvSpPr>
        <p:spPr>
          <a:xfrm>
            <a:off x="146000" y="2109025"/>
            <a:ext cx="736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graphicFrame>
        <p:nvGraphicFramePr>
          <p:cNvPr id="216" name="Google Shape;216;p39"/>
          <p:cNvGraphicFramePr/>
          <p:nvPr/>
        </p:nvGraphicFramePr>
        <p:xfrm>
          <a:off x="126438" y="1995450"/>
          <a:ext cx="3000000" cy="3000000"/>
        </p:xfrm>
        <a:graphic>
          <a:graphicData uri="http://schemas.openxmlformats.org/drawingml/2006/table">
            <a:tbl>
              <a:tblPr>
                <a:noFill/>
                <a:tableStyleId>{1C6DBEA0-25BD-40D6-A7E3-7293BBF46132}</a:tableStyleId>
              </a:tblPr>
              <a:tblGrid>
                <a:gridCol w="7519525"/>
              </a:tblGrid>
              <a:tr h="6763425">
                <a:tc>
                  <a:txBody>
                    <a:bodyPr/>
                    <a:lstStyle/>
                    <a:p>
                      <a:pPr indent="0" lvl="0" marL="0" rtl="0" algn="l">
                        <a:lnSpc>
                          <a:spcPct val="115000"/>
                        </a:lnSpc>
                        <a:spcBef>
                          <a:spcPts val="1500"/>
                        </a:spcBef>
                        <a:spcAft>
                          <a:spcPts val="0"/>
                        </a:spcAft>
                        <a:buNone/>
                      </a:pPr>
                      <a:r>
                        <a:rPr lang="en" sz="1100">
                          <a:latin typeface="Roboto"/>
                          <a:ea typeface="Roboto"/>
                          <a:cs typeface="Roboto"/>
                          <a:sym typeface="Roboto"/>
                        </a:rPr>
                        <a:t>Document Data extraction                  Media download via API</a:t>
                      </a:r>
                      <a:endParaRPr sz="1100">
                        <a:latin typeface="Roboto"/>
                        <a:ea typeface="Roboto"/>
                        <a:cs typeface="Roboto"/>
                        <a:sym typeface="Roboto"/>
                      </a:endParaRPr>
                    </a:p>
                    <a:p>
                      <a:pPr indent="0" lvl="0" marL="0" rtl="0" algn="l">
                        <a:lnSpc>
                          <a:spcPct val="115000"/>
                        </a:lnSpc>
                        <a:spcBef>
                          <a:spcPts val="1500"/>
                        </a:spcBef>
                        <a:spcAft>
                          <a:spcPts val="0"/>
                        </a:spcAft>
                        <a:buNone/>
                      </a:pPr>
                      <a:r>
                        <a:rPr lang="en" sz="1200">
                          <a:latin typeface="Times New Roman"/>
                          <a:ea typeface="Times New Roman"/>
                          <a:cs typeface="Times New Roman"/>
                          <a:sym typeface="Times New Roman"/>
                        </a:rPr>
                        <a:t> </a:t>
                      </a:r>
                      <a:r>
                        <a:rPr lang="en" sz="1100">
                          <a:latin typeface="Roboto"/>
                          <a:ea typeface="Roboto"/>
                          <a:cs typeface="Roboto"/>
                          <a:sym typeface="Roboto"/>
                        </a:rPr>
                        <a:t>Session generation via API                 Media upload via API</a:t>
                      </a:r>
                      <a:endParaRPr sz="1100">
                        <a:latin typeface="Roboto"/>
                        <a:ea typeface="Roboto"/>
                        <a:cs typeface="Roboto"/>
                        <a:sym typeface="Roboto"/>
                      </a:endParaRPr>
                    </a:p>
                    <a:p>
                      <a:pPr indent="0" lvl="0" marL="0" rtl="0" algn="l">
                        <a:lnSpc>
                          <a:spcPct val="115000"/>
                        </a:lnSpc>
                        <a:spcBef>
                          <a:spcPts val="1500"/>
                        </a:spcBef>
                        <a:spcAft>
                          <a:spcPts val="0"/>
                        </a:spcAft>
                        <a:buNone/>
                      </a:pPr>
                      <a:r>
                        <a:rPr lang="en" sz="1200">
                          <a:latin typeface="Times New Roman"/>
                          <a:ea typeface="Times New Roman"/>
                          <a:cs typeface="Times New Roman"/>
                          <a:sym typeface="Times New Roman"/>
                        </a:rPr>
                        <a:t> </a:t>
                      </a:r>
                      <a:r>
                        <a:rPr lang="en" sz="1100">
                          <a:latin typeface="Roboto"/>
                          <a:ea typeface="Roboto"/>
                          <a:cs typeface="Roboto"/>
                          <a:sym typeface="Roboto"/>
                        </a:rPr>
                        <a:t>Data retention (archive)                       Free unarchivings per month</a:t>
                      </a:r>
                      <a:endParaRPr sz="1100">
                        <a:latin typeface="Roboto"/>
                        <a:ea typeface="Roboto"/>
                        <a:cs typeface="Roboto"/>
                        <a:sym typeface="Roboto"/>
                      </a:endParaRPr>
                    </a:p>
                    <a:p>
                      <a:pPr indent="0" lvl="0" marL="0" rtl="0" algn="l">
                        <a:lnSpc>
                          <a:spcPct val="115000"/>
                        </a:lnSpc>
                        <a:spcBef>
                          <a:spcPts val="1500"/>
                        </a:spcBef>
                        <a:spcAft>
                          <a:spcPts val="0"/>
                        </a:spcAft>
                        <a:buNone/>
                      </a:pPr>
                      <a:r>
                        <a:rPr lang="en" sz="1200">
                          <a:latin typeface="Times New Roman"/>
                          <a:ea typeface="Times New Roman"/>
                          <a:cs typeface="Times New Roman"/>
                          <a:sym typeface="Times New Roman"/>
                        </a:rPr>
                        <a:t> </a:t>
                      </a:r>
                      <a:r>
                        <a:rPr lang="en" sz="1100">
                          <a:latin typeface="Roboto"/>
                          <a:ea typeface="Roboto"/>
                          <a:cs typeface="Roboto"/>
                          <a:sym typeface="Roboto"/>
                        </a:rPr>
                        <a:t>Data retention (forget)                         Custom branding in end-user flow </a:t>
                      </a:r>
                      <a:endParaRPr sz="1100">
                        <a:latin typeface="Roboto"/>
                        <a:ea typeface="Roboto"/>
                        <a:cs typeface="Roboto"/>
                        <a:sym typeface="Roboto"/>
                      </a:endParaRPr>
                    </a:p>
                    <a:p>
                      <a:pPr indent="0" lvl="0" marL="0" rtl="0" algn="l">
                        <a:lnSpc>
                          <a:spcPct val="115000"/>
                        </a:lnSpc>
                        <a:spcBef>
                          <a:spcPts val="1500"/>
                        </a:spcBef>
                        <a:spcAft>
                          <a:spcPts val="0"/>
                        </a:spcAft>
                        <a:buNone/>
                      </a:pPr>
                      <a:r>
                        <a:rPr lang="en" sz="1200">
                          <a:latin typeface="Times New Roman"/>
                          <a:ea typeface="Times New Roman"/>
                          <a:cs typeface="Times New Roman"/>
                          <a:sym typeface="Times New Roman"/>
                        </a:rPr>
                        <a:t> </a:t>
                      </a:r>
                      <a:r>
                        <a:rPr b="1" lang="en" sz="1100">
                          <a:highlight>
                            <a:srgbClr val="FFFF00"/>
                          </a:highlight>
                          <a:latin typeface="Roboto"/>
                          <a:ea typeface="Roboto"/>
                          <a:cs typeface="Roboto"/>
                          <a:sym typeface="Roboto"/>
                        </a:rPr>
                        <a:t>Session video recording   </a:t>
                      </a:r>
                      <a:r>
                        <a:rPr lang="en" sz="1200">
                          <a:latin typeface="Times New Roman"/>
                          <a:ea typeface="Times New Roman"/>
                          <a:cs typeface="Times New Roman"/>
                          <a:sym typeface="Times New Roman"/>
                        </a:rPr>
                        <a:t> </a:t>
                      </a:r>
                      <a:r>
                        <a:rPr b="1" lang="en" sz="1100">
                          <a:highlight>
                            <a:srgbClr val="FFFF00"/>
                          </a:highlight>
                          <a:latin typeface="Roboto"/>
                          <a:ea typeface="Roboto"/>
                          <a:cs typeface="Roboto"/>
                          <a:sym typeface="Roboto"/>
                        </a:rPr>
                        <a:t>Risk-labels    </a:t>
                      </a:r>
                      <a:r>
                        <a:rPr lang="en" sz="1200">
                          <a:latin typeface="Times New Roman"/>
                          <a:ea typeface="Times New Roman"/>
                          <a:cs typeface="Times New Roman"/>
                          <a:sym typeface="Times New Roman"/>
                        </a:rPr>
                        <a:t> </a:t>
                      </a:r>
                      <a:r>
                        <a:rPr b="1" lang="en" sz="1100">
                          <a:highlight>
                            <a:srgbClr val="FFFF00"/>
                          </a:highlight>
                          <a:latin typeface="Roboto"/>
                          <a:ea typeface="Roboto"/>
                          <a:cs typeface="Roboto"/>
                          <a:sym typeface="Roboto"/>
                        </a:rPr>
                        <a:t>Receive verification updates via email  </a:t>
                      </a:r>
                      <a:r>
                        <a:rPr lang="en" sz="1100">
                          <a:latin typeface="Roboto"/>
                          <a:ea typeface="Roboto"/>
                          <a:cs typeface="Roboto"/>
                          <a:sym typeface="Roboto"/>
                        </a:rPr>
                        <a:t> </a:t>
                      </a:r>
                      <a:r>
                        <a:rPr b="1" lang="en" sz="1100">
                          <a:highlight>
                            <a:srgbClr val="FFFF00"/>
                          </a:highlight>
                          <a:latin typeface="Roboto"/>
                          <a:ea typeface="Roboto"/>
                          <a:cs typeface="Roboto"/>
                          <a:sym typeface="Roboto"/>
                        </a:rPr>
                        <a:t>PEP &amp; Sanctions check</a:t>
                      </a:r>
                      <a:r>
                        <a:rPr b="1" lang="en" sz="1100">
                          <a:latin typeface="Roboto"/>
                          <a:ea typeface="Roboto"/>
                          <a:cs typeface="Roboto"/>
                          <a:sym typeface="Roboto"/>
                        </a:rPr>
                        <a:t> </a:t>
                      </a:r>
                      <a:endParaRPr b="1" sz="1100">
                        <a:latin typeface="Roboto"/>
                        <a:ea typeface="Roboto"/>
                        <a:cs typeface="Roboto"/>
                        <a:sym typeface="Roboto"/>
                      </a:endParaRPr>
                    </a:p>
                    <a:p>
                      <a:pPr indent="0" lvl="0" marL="0" rtl="0" algn="l">
                        <a:lnSpc>
                          <a:spcPct val="115000"/>
                        </a:lnSpc>
                        <a:spcBef>
                          <a:spcPts val="1500"/>
                        </a:spcBef>
                        <a:spcAft>
                          <a:spcPts val="0"/>
                        </a:spcAft>
                        <a:buNone/>
                      </a:pPr>
                      <a:r>
                        <a:rPr lang="en" sz="1100">
                          <a:latin typeface="Roboto"/>
                          <a:ea typeface="Roboto"/>
                          <a:cs typeface="Roboto"/>
                          <a:sym typeface="Roboto"/>
                        </a:rPr>
                        <a:t>Comply with regulatory needs by enabling PEP and Sanctions checks</a:t>
                      </a:r>
                      <a:endParaRPr sz="1100">
                        <a:latin typeface="Roboto"/>
                        <a:ea typeface="Roboto"/>
                        <a:cs typeface="Roboto"/>
                        <a:sym typeface="Roboto"/>
                      </a:endParaRPr>
                    </a:p>
                    <a:p>
                      <a:pPr indent="0" lvl="0" marL="0" rtl="0" algn="l">
                        <a:lnSpc>
                          <a:spcPct val="115000"/>
                        </a:lnSpc>
                        <a:spcBef>
                          <a:spcPts val="1500"/>
                        </a:spcBef>
                        <a:spcAft>
                          <a:spcPts val="0"/>
                        </a:spcAft>
                        <a:buNone/>
                      </a:pPr>
                      <a:r>
                        <a:rPr lang="en" sz="1200">
                          <a:latin typeface="Times New Roman"/>
                          <a:ea typeface="Times New Roman"/>
                          <a:cs typeface="Times New Roman"/>
                          <a:sym typeface="Times New Roman"/>
                        </a:rPr>
                        <a:t> </a:t>
                      </a:r>
                      <a:r>
                        <a:rPr b="1" lang="en" sz="1100">
                          <a:highlight>
                            <a:srgbClr val="FFFF00"/>
                          </a:highlight>
                          <a:latin typeface="Roboto"/>
                          <a:ea typeface="Roboto"/>
                          <a:cs typeface="Roboto"/>
                          <a:sym typeface="Roboto"/>
                        </a:rPr>
                        <a:t>Ongoing monitoring  </a:t>
                      </a:r>
                      <a:r>
                        <a:rPr lang="en" sz="1100">
                          <a:latin typeface="Roboto"/>
                          <a:ea typeface="Roboto"/>
                          <a:cs typeface="Roboto"/>
                          <a:sym typeface="Roboto"/>
                        </a:rPr>
                        <a:t>Provides updates on already existing users if they are added to any PEP or Sanctions lists</a:t>
                      </a:r>
                      <a:endParaRPr sz="1100">
                        <a:latin typeface="Roboto"/>
                        <a:ea typeface="Roboto"/>
                        <a:cs typeface="Roboto"/>
                        <a:sym typeface="Roboto"/>
                      </a:endParaRPr>
                    </a:p>
                    <a:p>
                      <a:pPr indent="0" lvl="0" marL="0" rtl="0" algn="l">
                        <a:lnSpc>
                          <a:spcPct val="115000"/>
                        </a:lnSpc>
                        <a:spcBef>
                          <a:spcPts val="1500"/>
                        </a:spcBef>
                        <a:spcAft>
                          <a:spcPts val="0"/>
                        </a:spcAft>
                        <a:buNone/>
                      </a:pPr>
                      <a:r>
                        <a:rPr lang="en" sz="1200">
                          <a:latin typeface="Times New Roman"/>
                          <a:ea typeface="Times New Roman"/>
                          <a:cs typeface="Times New Roman"/>
                          <a:sym typeface="Times New Roman"/>
                        </a:rPr>
                        <a:t> </a:t>
                      </a:r>
                      <a:r>
                        <a:rPr b="1" lang="en" sz="1100">
                          <a:highlight>
                            <a:srgbClr val="FFFF00"/>
                          </a:highlight>
                          <a:latin typeface="Roboto"/>
                          <a:ea typeface="Roboto"/>
                          <a:cs typeface="Roboto"/>
                          <a:sym typeface="Roboto"/>
                        </a:rPr>
                        <a:t>Cross-links</a:t>
                      </a:r>
                      <a:r>
                        <a:rPr i="1" lang="en" sz="1100">
                          <a:solidFill>
                            <a:srgbClr val="B7B7B7"/>
                          </a:solidFill>
                          <a:latin typeface="Roboto"/>
                          <a:ea typeface="Roboto"/>
                          <a:cs typeface="Roboto"/>
                          <a:sym typeface="Roboto"/>
                        </a:rPr>
                        <a:t>   </a:t>
                      </a:r>
                      <a:r>
                        <a:rPr lang="en" sz="1100">
                          <a:latin typeface="Roboto"/>
                          <a:ea typeface="Roboto"/>
                          <a:cs typeface="Roboto"/>
                          <a:sym typeface="Roboto"/>
                        </a:rPr>
                        <a:t>blacklists, past behavior, inconsistencies, prior to approval decision</a:t>
                      </a:r>
                      <a:endParaRPr sz="1100">
                        <a:latin typeface="Roboto"/>
                        <a:ea typeface="Roboto"/>
                        <a:cs typeface="Roboto"/>
                        <a:sym typeface="Roboto"/>
                      </a:endParaRPr>
                    </a:p>
                    <a:p>
                      <a:pPr indent="0" lvl="0" marL="0" rtl="0" algn="l">
                        <a:lnSpc>
                          <a:spcPct val="115000"/>
                        </a:lnSpc>
                        <a:spcBef>
                          <a:spcPts val="1500"/>
                        </a:spcBef>
                        <a:spcAft>
                          <a:spcPts val="0"/>
                        </a:spcAft>
                        <a:buNone/>
                      </a:pPr>
                      <a:r>
                        <a:rPr lang="en" sz="1200">
                          <a:latin typeface="Times New Roman"/>
                          <a:ea typeface="Times New Roman"/>
                          <a:cs typeface="Times New Roman"/>
                          <a:sym typeface="Times New Roman"/>
                        </a:rPr>
                        <a:t> </a:t>
                      </a:r>
                      <a:r>
                        <a:rPr b="1" lang="en" sz="2000" u="sng">
                          <a:latin typeface="Roboto"/>
                          <a:ea typeface="Roboto"/>
                          <a:cs typeface="Roboto"/>
                          <a:sym typeface="Roboto"/>
                        </a:rPr>
                        <a:t>Coinfirm AML</a:t>
                      </a:r>
                      <a:endParaRPr b="1" sz="2000" u="sng">
                        <a:latin typeface="Roboto"/>
                        <a:ea typeface="Roboto"/>
                        <a:cs typeface="Roboto"/>
                        <a:sym typeface="Roboto"/>
                      </a:endParaRPr>
                    </a:p>
                    <a:p>
                      <a:pPr indent="0" lvl="0" marL="0" rtl="0" algn="l">
                        <a:lnSpc>
                          <a:spcPct val="115000"/>
                        </a:lnSpc>
                        <a:spcBef>
                          <a:spcPts val="1500"/>
                        </a:spcBef>
                        <a:spcAft>
                          <a:spcPts val="0"/>
                        </a:spcAft>
                        <a:buNone/>
                      </a:pPr>
                      <a:r>
                        <a:rPr lang="en" sz="1100"/>
                        <a:t>Coinfirm will provide AML services in the form of Risk Reports based upon the user's digital wallet. Each user who registers with Evolutionofgaming.io will be required to provide a wallet for interacting with both the ICO, and purchase functions, as well as to interact with the competition platform. </a:t>
                      </a:r>
                      <a:endParaRPr sz="1100"/>
                    </a:p>
                    <a:p>
                      <a:pPr indent="0" lvl="0" marL="0" rtl="0" algn="l">
                        <a:lnSpc>
                          <a:spcPct val="115000"/>
                        </a:lnSpc>
                        <a:spcBef>
                          <a:spcPts val="1500"/>
                        </a:spcBef>
                        <a:spcAft>
                          <a:spcPts val="0"/>
                        </a:spcAft>
                        <a:buNone/>
                      </a:pPr>
                      <a:r>
                        <a:rPr lang="en" sz="1100"/>
                        <a:t>Coinfirm’s risk assessment will within seconds provide an in-depth understanding with 270 risk checks and data points ranging from financial crime to counterparty identity. A risk assessment score will be provided. The company will deny any user who is not within the score range of low to medium risk. This service also allows the company to check every transaction with standard reports and to use enhanced reports in case of a need to understand more as well as to identify behavioral changes, and be alerted to potential associated risk and get deeper insights into the risk patterns of all transaction parties. </a:t>
                      </a:r>
                      <a:endParaRPr sz="1100"/>
                    </a:p>
                    <a:p>
                      <a:pPr indent="0" lvl="0" marL="0" rtl="0" algn="l">
                        <a:lnSpc>
                          <a:spcPct val="115000"/>
                        </a:lnSpc>
                        <a:spcBef>
                          <a:spcPts val="1500"/>
                        </a:spcBef>
                        <a:spcAft>
                          <a:spcPts val="0"/>
                        </a:spcAft>
                        <a:buNone/>
                      </a:pPr>
                      <a:r>
                        <a:rPr lang="en" sz="1100"/>
                        <a:t>With ongoing monitoring of all of our system’s users’ wallet activity, we can be confident in our ability to quickly and efficiently avoid, and where necessary, eradicate bad actors from our system, offering peace of mind and stability to our token community and platform users.  </a:t>
                      </a:r>
                      <a:endParaRPr b="1" sz="2000" u="sng">
                        <a:latin typeface="Roboto"/>
                        <a:ea typeface="Roboto"/>
                        <a:cs typeface="Roboto"/>
                        <a:sym typeface="Roboto"/>
                      </a:endParaRPr>
                    </a:p>
                  </a:txBody>
                  <a:tcPr marT="114300" marB="114300" marR="91425" marL="91425">
                    <a:lnR cap="flat" cmpd="sng" w="12650">
                      <a:solidFill>
                        <a:srgbClr val="E6EBF4"/>
                      </a:solidFill>
                      <a:prstDash val="solid"/>
                      <a:round/>
                      <a:headEnd len="sm" w="sm" type="none"/>
                      <a:tailEnd len="sm" w="sm" type="none"/>
                    </a:lnR>
                    <a:solidFill>
                      <a:srgbClr val="FFFFF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0"/>
          <p:cNvSpPr txBox="1"/>
          <p:nvPr>
            <p:ph type="title"/>
          </p:nvPr>
        </p:nvSpPr>
        <p:spPr>
          <a:xfrm>
            <a:off x="0" y="1609750"/>
            <a:ext cx="7511400" cy="5151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r>
              <a:rPr lang="en" sz="2500">
                <a:solidFill>
                  <a:srgbClr val="0C5ADB"/>
                </a:solidFill>
                <a:latin typeface="Arial"/>
                <a:ea typeface="Arial"/>
                <a:cs typeface="Arial"/>
                <a:sym typeface="Arial"/>
              </a:rPr>
              <a:t>Know Your Customer &amp; Anti-Money Laundering</a:t>
            </a:r>
            <a:endParaRPr sz="2500">
              <a:solidFill>
                <a:srgbClr val="0C5ADB"/>
              </a:solidFill>
              <a:latin typeface="Arial"/>
              <a:ea typeface="Arial"/>
              <a:cs typeface="Arial"/>
              <a:sym typeface="Arial"/>
            </a:endParaRPr>
          </a:p>
        </p:txBody>
      </p:sp>
      <p:pic>
        <p:nvPicPr>
          <p:cNvPr id="222" name="Google Shape;222;p40"/>
          <p:cNvPicPr preferRelativeResize="0"/>
          <p:nvPr/>
        </p:nvPicPr>
        <p:blipFill>
          <a:blip r:embed="rId3">
            <a:alphaModFix/>
          </a:blip>
          <a:stretch>
            <a:fillRect/>
          </a:stretch>
        </p:blipFill>
        <p:spPr>
          <a:xfrm>
            <a:off x="343875" y="225100"/>
            <a:ext cx="1917925" cy="1146500"/>
          </a:xfrm>
          <a:prstGeom prst="rect">
            <a:avLst/>
          </a:prstGeom>
          <a:noFill/>
          <a:ln>
            <a:noFill/>
          </a:ln>
        </p:spPr>
      </p:pic>
      <p:sp>
        <p:nvSpPr>
          <p:cNvPr id="223" name="Google Shape;223;p40"/>
          <p:cNvSpPr txBox="1"/>
          <p:nvPr/>
        </p:nvSpPr>
        <p:spPr>
          <a:xfrm>
            <a:off x="343875" y="1371600"/>
            <a:ext cx="7167600" cy="8200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500"/>
              </a:spcBef>
              <a:spcAft>
                <a:spcPts val="0"/>
              </a:spcAft>
              <a:buNone/>
            </a:pPr>
            <a:r>
              <a:t/>
            </a:r>
            <a:endParaRPr b="1" sz="2000" u="sng">
              <a:latin typeface="Roboto"/>
              <a:ea typeface="Roboto"/>
              <a:cs typeface="Roboto"/>
              <a:sym typeface="Roboto"/>
            </a:endParaRPr>
          </a:p>
          <a:p>
            <a:pPr indent="0" lvl="0" marL="0" rtl="0" algn="ctr">
              <a:lnSpc>
                <a:spcPct val="115000"/>
              </a:lnSpc>
              <a:spcBef>
                <a:spcPts val="1500"/>
              </a:spcBef>
              <a:spcAft>
                <a:spcPts val="0"/>
              </a:spcAft>
              <a:buNone/>
            </a:pPr>
            <a:r>
              <a:rPr b="1" lang="en" sz="2000" u="sng">
                <a:latin typeface="Roboto"/>
                <a:ea typeface="Roboto"/>
                <a:cs typeface="Roboto"/>
                <a:sym typeface="Roboto"/>
              </a:rPr>
              <a:t>Internal Measures</a:t>
            </a:r>
            <a:endParaRPr b="1" sz="2000" u="sng">
              <a:latin typeface="Roboto"/>
              <a:ea typeface="Roboto"/>
              <a:cs typeface="Roboto"/>
              <a:sym typeface="Roboto"/>
            </a:endParaRPr>
          </a:p>
          <a:p>
            <a:pPr indent="0" lvl="0" marL="0" rtl="0" algn="l">
              <a:lnSpc>
                <a:spcPct val="115000"/>
              </a:lnSpc>
              <a:spcBef>
                <a:spcPts val="1500"/>
              </a:spcBef>
              <a:spcAft>
                <a:spcPts val="0"/>
              </a:spcAft>
              <a:buNone/>
            </a:pPr>
            <a:r>
              <a:rPr lang="en" sz="1100"/>
              <a:t>To ensure the highest levels of KYC and AML practice for 100% of Evolution of Gaming’s users, the company has instituted a red flag system implemented within the backend of the competition platform. </a:t>
            </a:r>
            <a:endParaRPr sz="1100"/>
          </a:p>
          <a:p>
            <a:pPr indent="0" lvl="0" marL="0" rtl="0" algn="l">
              <a:lnSpc>
                <a:spcPct val="115000"/>
              </a:lnSpc>
              <a:spcBef>
                <a:spcPts val="1500"/>
              </a:spcBef>
              <a:spcAft>
                <a:spcPts val="0"/>
              </a:spcAft>
              <a:buNone/>
            </a:pPr>
            <a:r>
              <a:rPr lang="en" sz="1200">
                <a:latin typeface="Times New Roman"/>
                <a:ea typeface="Times New Roman"/>
                <a:cs typeface="Times New Roman"/>
                <a:sym typeface="Times New Roman"/>
              </a:rPr>
              <a:t> </a:t>
            </a:r>
            <a:r>
              <a:rPr lang="en" sz="1100"/>
              <a:t>This system relies upon cross-checked data by API from the game developers and third-party sources which relay the original game developers’ match data to our database. This API data is cross-checked with the data procured directly from the competitors’ required and downloaded Overwolf App, which company application serves as a match data collection app on the user’s computer. </a:t>
            </a:r>
            <a:endParaRPr sz="1100"/>
          </a:p>
          <a:p>
            <a:pPr indent="0" lvl="0" marL="0" rtl="0" algn="l">
              <a:lnSpc>
                <a:spcPct val="115000"/>
              </a:lnSpc>
              <a:spcBef>
                <a:spcPts val="1500"/>
              </a:spcBef>
              <a:spcAft>
                <a:spcPts val="0"/>
              </a:spcAft>
              <a:buNone/>
            </a:pPr>
            <a:r>
              <a:rPr lang="en" sz="1200">
                <a:latin typeface="Times New Roman"/>
                <a:ea typeface="Times New Roman"/>
                <a:cs typeface="Times New Roman"/>
                <a:sym typeface="Times New Roman"/>
              </a:rPr>
              <a:t> </a:t>
            </a:r>
            <a:r>
              <a:rPr lang="en" sz="1100"/>
              <a:t>The Overwolf App collects match data and sends it to the database where it is compared with the publicly available API of match data to determine if a users’ client-server-side app has been hacked or otherwise manipulated. Any contradictory data from the app most likely indicates a breach by a user of the app, and signals a red flag to closely monitor that user’s behavior within the platform, helping us readily identify fraud, cheating, and the potential for money laundering or other illicit activities designed to abuse or otherwise unfairly take advantage of a programming loophole or weakness for unlawful gain. </a:t>
            </a:r>
            <a:endParaRPr sz="1100"/>
          </a:p>
          <a:p>
            <a:pPr indent="0" lvl="0" marL="0" rtl="0" algn="l">
              <a:lnSpc>
                <a:spcPct val="115000"/>
              </a:lnSpc>
              <a:spcBef>
                <a:spcPts val="1500"/>
              </a:spcBef>
              <a:spcAft>
                <a:spcPts val="0"/>
              </a:spcAft>
              <a:buNone/>
            </a:pPr>
            <a:r>
              <a:rPr lang="en" sz="1200">
                <a:latin typeface="Times New Roman"/>
                <a:ea typeface="Times New Roman"/>
                <a:cs typeface="Times New Roman"/>
                <a:sym typeface="Times New Roman"/>
              </a:rPr>
              <a:t> </a:t>
            </a:r>
            <a:r>
              <a:rPr lang="en" sz="1100"/>
              <a:t>In the event of two red flags for a user, due to otherwise inexplicable conflicting data from the user’s app, the user will be banned by the Identification. Further banning by IP address, windows serial number, hard drive serial number, or other hardware bans may be implemented as needed to ensure the compliance and safety of the platform for the company and its users.</a:t>
            </a:r>
            <a:endParaRPr sz="1100"/>
          </a:p>
          <a:p>
            <a:pPr indent="0" lvl="0" marL="0" rtl="0" algn="l">
              <a:lnSpc>
                <a:spcPct val="115000"/>
              </a:lnSpc>
              <a:spcBef>
                <a:spcPts val="1500"/>
              </a:spcBef>
              <a:spcAft>
                <a:spcPts val="0"/>
              </a:spcAft>
              <a:buNone/>
            </a:pPr>
            <a:r>
              <a:rPr lang="en" sz="1200">
                <a:latin typeface="Times New Roman"/>
                <a:ea typeface="Times New Roman"/>
                <a:cs typeface="Times New Roman"/>
                <a:sym typeface="Times New Roman"/>
              </a:rPr>
              <a:t> </a:t>
            </a:r>
            <a:r>
              <a:rPr b="1" lang="en" sz="1500" u="sng">
                <a:latin typeface="Roboto"/>
                <a:ea typeface="Roboto"/>
                <a:cs typeface="Roboto"/>
                <a:sym typeface="Roboto"/>
              </a:rPr>
              <a:t>Immediately Prohibited Users by Country of Identification provided</a:t>
            </a:r>
            <a:endParaRPr b="1" sz="1500" u="sng">
              <a:latin typeface="Roboto"/>
              <a:ea typeface="Roboto"/>
              <a:cs typeface="Roboto"/>
              <a:sym typeface="Roboto"/>
            </a:endParaRPr>
          </a:p>
          <a:p>
            <a:pPr indent="0" lvl="0" marL="0" rtl="0" algn="l">
              <a:lnSpc>
                <a:spcPct val="115000"/>
              </a:lnSpc>
              <a:spcBef>
                <a:spcPts val="1500"/>
              </a:spcBef>
              <a:spcAft>
                <a:spcPts val="0"/>
              </a:spcAft>
              <a:buNone/>
            </a:pPr>
            <a:r>
              <a:rPr lang="en" sz="1100"/>
              <a:t>Per</a:t>
            </a:r>
            <a:r>
              <a:rPr lang="en" sz="1100">
                <a:uFill>
                  <a:noFill/>
                </a:uFill>
                <a:hlinkClick r:id="rId4"/>
              </a:rPr>
              <a:t> </a:t>
            </a:r>
            <a:r>
              <a:rPr lang="en" sz="1100" u="sng">
                <a:solidFill>
                  <a:srgbClr val="1155CC"/>
                </a:solidFill>
                <a:hlinkClick r:id="rId5">
                  <a:extLst>
                    <a:ext uri="{A12FA001-AC4F-418D-AE19-62706E023703}">
                      <ahyp:hlinkClr val="tx"/>
                    </a:ext>
                  </a:extLst>
                </a:hlinkClick>
              </a:rPr>
              <a:t>https://www.tradecompliance.pitt.edu/embargoed-and-sanctioned-countries</a:t>
            </a:r>
            <a:endParaRPr sz="1100" u="sng">
              <a:solidFill>
                <a:srgbClr val="1155CC"/>
              </a:solidFill>
            </a:endParaRPr>
          </a:p>
          <a:p>
            <a:pPr indent="0" lvl="0" marL="0" rtl="0" algn="l">
              <a:lnSpc>
                <a:spcPct val="115000"/>
              </a:lnSpc>
              <a:spcBef>
                <a:spcPts val="1500"/>
              </a:spcBef>
              <a:spcAft>
                <a:spcPts val="0"/>
              </a:spcAft>
              <a:buNone/>
            </a:pPr>
            <a:r>
              <a:rPr lang="en" sz="1200">
                <a:latin typeface="Times New Roman"/>
                <a:ea typeface="Times New Roman"/>
                <a:cs typeface="Times New Roman"/>
                <a:sym typeface="Times New Roman"/>
              </a:rPr>
              <a:t> </a:t>
            </a:r>
            <a:r>
              <a:rPr b="1" lang="en" sz="1100"/>
              <a:t>ITAR Prohibited countries</a:t>
            </a:r>
            <a:endParaRPr b="1" sz="1100"/>
          </a:p>
          <a:p>
            <a:pPr indent="0" lvl="0" marL="0" rtl="0" algn="l">
              <a:lnSpc>
                <a:spcPct val="115000"/>
              </a:lnSpc>
              <a:spcBef>
                <a:spcPts val="1500"/>
              </a:spcBef>
              <a:spcAft>
                <a:spcPts val="0"/>
              </a:spcAft>
              <a:buNone/>
            </a:pPr>
            <a:r>
              <a:rPr lang="en" sz="1100"/>
              <a:t>Belarus, Cuba, Eritrea, Iran, North Korea, Syria, Venezuela</a:t>
            </a:r>
            <a:endParaRPr sz="1100"/>
          </a:p>
          <a:p>
            <a:pPr indent="0" lvl="0" marL="0" rtl="0" algn="l">
              <a:lnSpc>
                <a:spcPct val="115000"/>
              </a:lnSpc>
              <a:spcBef>
                <a:spcPts val="1500"/>
              </a:spcBef>
              <a:spcAft>
                <a:spcPts val="0"/>
              </a:spcAft>
              <a:buNone/>
            </a:pPr>
            <a:r>
              <a:rPr b="1" lang="en" sz="1100"/>
              <a:t>OFAC Embargoed countries: </a:t>
            </a:r>
            <a:endParaRPr b="1" sz="1100"/>
          </a:p>
          <a:p>
            <a:pPr indent="0" lvl="0" marL="0" rtl="0" algn="l">
              <a:lnSpc>
                <a:spcPct val="115000"/>
              </a:lnSpc>
              <a:spcBef>
                <a:spcPts val="1500"/>
              </a:spcBef>
              <a:spcAft>
                <a:spcPts val="0"/>
              </a:spcAft>
              <a:buNone/>
            </a:pPr>
            <a:r>
              <a:rPr lang="en" sz="1100"/>
              <a:t>Cuba, Iran</a:t>
            </a:r>
            <a:endParaRPr sz="1100"/>
          </a:p>
          <a:p>
            <a:pPr indent="0" lvl="0" marL="0" rtl="0" algn="ctr">
              <a:lnSpc>
                <a:spcPct val="115000"/>
              </a:lnSpc>
              <a:spcBef>
                <a:spcPts val="1500"/>
              </a:spcBef>
              <a:spcAft>
                <a:spcPts val="0"/>
              </a:spcAft>
              <a:buNone/>
            </a:pPr>
            <a:r>
              <a:rPr i="1" lang="en" sz="1100">
                <a:solidFill>
                  <a:srgbClr val="B7B7B7"/>
                </a:solidFill>
              </a:rPr>
              <a:t> Internal Measures </a:t>
            </a:r>
            <a:r>
              <a:rPr i="1" lang="en" sz="1100">
                <a:solidFill>
                  <a:srgbClr val="B7B7B7"/>
                </a:solidFill>
              </a:rPr>
              <a:t>Updated 02/07/2022 </a:t>
            </a:r>
            <a:endParaRPr i="1" sz="1100">
              <a:solidFill>
                <a:srgbClr val="B7B7B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6"/>
          <p:cNvSpPr txBox="1"/>
          <p:nvPr>
            <p:ph type="title"/>
          </p:nvPr>
        </p:nvSpPr>
        <p:spPr>
          <a:xfrm>
            <a:off x="199505" y="1893192"/>
            <a:ext cx="2386200" cy="503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737373"/>
              </a:buClr>
              <a:buSzPts val="5000"/>
              <a:buNone/>
            </a:pPr>
            <a:r>
              <a:rPr lang="en" sz="3200">
                <a:solidFill>
                  <a:srgbClr val="0C5ADB"/>
                </a:solidFill>
                <a:latin typeface="Arial"/>
                <a:ea typeface="Arial"/>
                <a:cs typeface="Arial"/>
                <a:sym typeface="Arial"/>
              </a:rPr>
              <a:t>Introduction</a:t>
            </a:r>
            <a:endParaRPr sz="3200">
              <a:solidFill>
                <a:srgbClr val="0C5ADB"/>
              </a:solidFill>
              <a:latin typeface="Arial"/>
              <a:ea typeface="Arial"/>
              <a:cs typeface="Arial"/>
              <a:sym typeface="Arial"/>
            </a:endParaRPr>
          </a:p>
        </p:txBody>
      </p:sp>
      <p:sp>
        <p:nvSpPr>
          <p:cNvPr id="120" name="Google Shape;120;p26"/>
          <p:cNvSpPr txBox="1"/>
          <p:nvPr/>
        </p:nvSpPr>
        <p:spPr>
          <a:xfrm>
            <a:off x="343875" y="2621950"/>
            <a:ext cx="6981900" cy="6249300"/>
          </a:xfrm>
          <a:prstGeom prst="rect">
            <a:avLst/>
          </a:prstGeom>
          <a:noFill/>
          <a:ln>
            <a:noFill/>
          </a:ln>
        </p:spPr>
        <p:txBody>
          <a:bodyPr anchorCtr="0" anchor="t" bIns="91425" lIns="91425" spcFirstLastPara="1" rIns="67900" wrap="square" tIns="91425">
            <a:spAutoFit/>
          </a:bodyPr>
          <a:lstStyle/>
          <a:p>
            <a:pPr indent="457200" lvl="0" marL="0" marR="0" rtl="0" algn="l">
              <a:lnSpc>
                <a:spcPct val="100000"/>
              </a:lnSpc>
              <a:spcBef>
                <a:spcPts val="0"/>
              </a:spcBef>
              <a:spcAft>
                <a:spcPts val="0"/>
              </a:spcAft>
              <a:buClr>
                <a:srgbClr val="000000"/>
              </a:buClr>
              <a:buSzPts val="1400"/>
              <a:buFont typeface="Arial"/>
              <a:buNone/>
            </a:pPr>
            <a:r>
              <a:rPr b="1" lang="en" sz="1200">
                <a:solidFill>
                  <a:schemeClr val="dk2"/>
                </a:solidFill>
                <a:latin typeface="Roboto"/>
                <a:ea typeface="Roboto"/>
                <a:cs typeface="Roboto"/>
                <a:sym typeface="Roboto"/>
              </a:rPr>
              <a:t>The Evolution of Gaming</a:t>
            </a:r>
            <a:r>
              <a:rPr lang="en" sz="1200">
                <a:solidFill>
                  <a:schemeClr val="dk2"/>
                </a:solidFill>
                <a:latin typeface="Roboto"/>
                <a:ea typeface="Roboto"/>
                <a:cs typeface="Roboto"/>
                <a:sym typeface="Roboto"/>
              </a:rPr>
              <a:t> introduces </a:t>
            </a:r>
            <a:r>
              <a:rPr b="1" lang="en" sz="1200">
                <a:solidFill>
                  <a:schemeClr val="dk2"/>
                </a:solidFill>
                <a:latin typeface="Roboto"/>
                <a:ea typeface="Roboto"/>
                <a:cs typeface="Roboto"/>
                <a:sym typeface="Roboto"/>
              </a:rPr>
              <a:t>EVOLVE</a:t>
            </a:r>
            <a:r>
              <a:rPr lang="en" sz="1200">
                <a:solidFill>
                  <a:schemeClr val="dk2"/>
                </a:solidFill>
                <a:latin typeface="Roboto"/>
                <a:ea typeface="Roboto"/>
                <a:cs typeface="Roboto"/>
                <a:sym typeface="Roboto"/>
              </a:rPr>
              <a:t>, a cryptocurrency token created for fantasy game competitions in a compete-to-earn platform that uses </a:t>
            </a:r>
            <a:r>
              <a:rPr b="1" lang="en" sz="1200">
                <a:solidFill>
                  <a:schemeClr val="dk2"/>
                </a:solidFill>
                <a:latin typeface="Roboto"/>
                <a:ea typeface="Roboto"/>
                <a:cs typeface="Roboto"/>
                <a:sym typeface="Roboto"/>
              </a:rPr>
              <a:t>EVOLVE</a:t>
            </a:r>
            <a:r>
              <a:rPr lang="en" sz="1200">
                <a:solidFill>
                  <a:schemeClr val="dk2"/>
                </a:solidFill>
                <a:latin typeface="Roboto"/>
                <a:ea typeface="Roboto"/>
                <a:cs typeface="Roboto"/>
                <a:sym typeface="Roboto"/>
              </a:rPr>
              <a:t> tokens as entry fee to competitions of top-rated games </a:t>
            </a:r>
            <a:r>
              <a:rPr lang="en" sz="1200">
                <a:solidFill>
                  <a:schemeClr val="dk2"/>
                </a:solidFill>
                <a:latin typeface="Roboto"/>
                <a:ea typeface="Roboto"/>
                <a:cs typeface="Roboto"/>
                <a:sym typeface="Roboto"/>
              </a:rPr>
              <a:t>titles</a:t>
            </a:r>
            <a:r>
              <a:rPr lang="en" sz="1200">
                <a:solidFill>
                  <a:schemeClr val="dk2"/>
                </a:solidFill>
                <a:latin typeface="Roboto"/>
                <a:ea typeface="Roboto"/>
                <a:cs typeface="Roboto"/>
                <a:sym typeface="Roboto"/>
              </a:rPr>
              <a:t> which also distributes the entry fee purse of </a:t>
            </a:r>
            <a:r>
              <a:rPr b="1" lang="en" sz="1200">
                <a:solidFill>
                  <a:schemeClr val="dk2"/>
                </a:solidFill>
                <a:latin typeface="Roboto"/>
                <a:ea typeface="Roboto"/>
                <a:cs typeface="Roboto"/>
                <a:sym typeface="Roboto"/>
              </a:rPr>
              <a:t>EVOLVE </a:t>
            </a:r>
            <a:r>
              <a:rPr lang="en" sz="1200">
                <a:solidFill>
                  <a:schemeClr val="dk2"/>
                </a:solidFill>
                <a:latin typeface="Roboto"/>
                <a:ea typeface="Roboto"/>
                <a:cs typeface="Roboto"/>
                <a:sym typeface="Roboto"/>
              </a:rPr>
              <a:t>token</a:t>
            </a:r>
            <a:r>
              <a:rPr lang="en" sz="1200">
                <a:solidFill>
                  <a:schemeClr val="dk2"/>
                </a:solidFill>
                <a:latin typeface="Roboto"/>
                <a:ea typeface="Roboto"/>
                <a:cs typeface="Roboto"/>
                <a:sym typeface="Roboto"/>
              </a:rPr>
              <a:t> to winning </a:t>
            </a:r>
            <a:r>
              <a:rPr lang="en" sz="1200">
                <a:solidFill>
                  <a:schemeClr val="dk2"/>
                </a:solidFill>
                <a:latin typeface="Roboto"/>
                <a:ea typeface="Roboto"/>
                <a:cs typeface="Roboto"/>
                <a:sym typeface="Roboto"/>
              </a:rPr>
              <a:t>competitors</a:t>
            </a:r>
            <a:r>
              <a:rPr lang="en" sz="1200">
                <a:solidFill>
                  <a:schemeClr val="dk2"/>
                </a:solidFill>
                <a:latin typeface="Roboto"/>
                <a:ea typeface="Roboto"/>
                <a:cs typeface="Roboto"/>
                <a:sym typeface="Roboto"/>
              </a:rPr>
              <a:t> in each competition. The platform’s ranking system will allow </a:t>
            </a:r>
            <a:r>
              <a:rPr lang="en" sz="1200">
                <a:solidFill>
                  <a:schemeClr val="dk2"/>
                </a:solidFill>
                <a:latin typeface="Roboto"/>
                <a:ea typeface="Roboto"/>
                <a:cs typeface="Roboto"/>
                <a:sym typeface="Roboto"/>
              </a:rPr>
              <a:t>gamers</a:t>
            </a:r>
            <a:r>
              <a:rPr lang="en" sz="1200">
                <a:solidFill>
                  <a:schemeClr val="dk2"/>
                </a:solidFill>
                <a:latin typeface="Roboto"/>
                <a:ea typeface="Roboto"/>
                <a:cs typeface="Roboto"/>
                <a:sym typeface="Roboto"/>
              </a:rPr>
              <a:t> of all skill levels to compete and be capable of earning by winning game competitions as they compete against gamers of </a:t>
            </a:r>
            <a:r>
              <a:rPr lang="en" sz="1200">
                <a:solidFill>
                  <a:schemeClr val="dk2"/>
                </a:solidFill>
                <a:latin typeface="Roboto"/>
                <a:ea typeface="Roboto"/>
                <a:cs typeface="Roboto"/>
                <a:sym typeface="Roboto"/>
              </a:rPr>
              <a:t>similar</a:t>
            </a:r>
            <a:r>
              <a:rPr lang="en" sz="1200">
                <a:solidFill>
                  <a:schemeClr val="dk2"/>
                </a:solidFill>
                <a:latin typeface="Roboto"/>
                <a:ea typeface="Roboto"/>
                <a:cs typeface="Roboto"/>
                <a:sym typeface="Roboto"/>
              </a:rPr>
              <a:t> skill levels.</a:t>
            </a:r>
            <a:r>
              <a:rPr b="0" i="0" lang="en" sz="1200" u="none" cap="none" strike="noStrike">
                <a:solidFill>
                  <a:schemeClr val="dk2"/>
                </a:solidFill>
                <a:latin typeface="Roboto"/>
                <a:ea typeface="Roboto"/>
                <a:cs typeface="Roboto"/>
                <a:sym typeface="Roboto"/>
              </a:rPr>
              <a:t> </a:t>
            </a:r>
            <a:endParaRPr b="0" i="0" sz="1200" u="none" cap="none" strike="noStrike">
              <a:solidFill>
                <a:schemeClr val="dk2"/>
              </a:solidFill>
              <a:latin typeface="Roboto"/>
              <a:ea typeface="Roboto"/>
              <a:cs typeface="Roboto"/>
              <a:sym typeface="Roboto"/>
            </a:endParaRPr>
          </a:p>
          <a:p>
            <a:pPr indent="45720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2"/>
              </a:solidFill>
              <a:latin typeface="Roboto"/>
              <a:ea typeface="Roboto"/>
              <a:cs typeface="Roboto"/>
              <a:sym typeface="Roboto"/>
            </a:endParaRPr>
          </a:p>
          <a:p>
            <a:pPr indent="457200" lvl="0" marL="0" marR="0" rtl="0" algn="l">
              <a:lnSpc>
                <a:spcPct val="100000"/>
              </a:lnSpc>
              <a:spcBef>
                <a:spcPts val="0"/>
              </a:spcBef>
              <a:spcAft>
                <a:spcPts val="0"/>
              </a:spcAft>
              <a:buNone/>
            </a:pPr>
            <a:r>
              <a:rPr b="1" i="0" lang="en" sz="1200" u="none" cap="none" strike="noStrike">
                <a:solidFill>
                  <a:schemeClr val="dk2"/>
                </a:solidFill>
                <a:latin typeface="Roboto"/>
                <a:ea typeface="Roboto"/>
                <a:cs typeface="Roboto"/>
                <a:sym typeface="Roboto"/>
              </a:rPr>
              <a:t>EVOLVE</a:t>
            </a:r>
            <a:r>
              <a:rPr b="0" i="0" lang="en" sz="1200" u="none" cap="none" strike="noStrike">
                <a:solidFill>
                  <a:schemeClr val="dk2"/>
                </a:solidFill>
                <a:latin typeface="Roboto"/>
                <a:ea typeface="Roboto"/>
                <a:cs typeface="Roboto"/>
                <a:sym typeface="Roboto"/>
              </a:rPr>
              <a:t> is a Binance Smart Chain “BSC” utility token. THe online V</a:t>
            </a:r>
            <a:r>
              <a:rPr lang="en" sz="1200">
                <a:solidFill>
                  <a:schemeClr val="dk2"/>
                </a:solidFill>
                <a:latin typeface="Roboto"/>
                <a:ea typeface="Roboto"/>
                <a:cs typeface="Roboto"/>
                <a:sym typeface="Roboto"/>
              </a:rPr>
              <a:t>ideo Game competition Platform will attract a global audience of active gamers, one of the world’s largest online activity segments, to the </a:t>
            </a:r>
            <a:r>
              <a:rPr lang="en" sz="1200">
                <a:solidFill>
                  <a:schemeClr val="dk2"/>
                </a:solidFill>
                <a:latin typeface="Roboto"/>
                <a:ea typeface="Roboto"/>
                <a:cs typeface="Roboto"/>
                <a:sym typeface="Roboto"/>
              </a:rPr>
              <a:t>acquisition</a:t>
            </a:r>
            <a:r>
              <a:rPr lang="en" sz="1200">
                <a:solidFill>
                  <a:schemeClr val="dk2"/>
                </a:solidFill>
                <a:latin typeface="Roboto"/>
                <a:ea typeface="Roboto"/>
                <a:cs typeface="Roboto"/>
                <a:sym typeface="Roboto"/>
              </a:rPr>
              <a:t> of </a:t>
            </a:r>
            <a:r>
              <a:rPr b="1" lang="en" sz="1200">
                <a:solidFill>
                  <a:schemeClr val="dk2"/>
                </a:solidFill>
                <a:latin typeface="Roboto"/>
                <a:ea typeface="Roboto"/>
                <a:cs typeface="Roboto"/>
                <a:sym typeface="Roboto"/>
              </a:rPr>
              <a:t>EVOLVE</a:t>
            </a:r>
            <a:r>
              <a:rPr lang="en" sz="1200">
                <a:solidFill>
                  <a:schemeClr val="dk2"/>
                </a:solidFill>
                <a:latin typeface="Roboto"/>
                <a:ea typeface="Roboto"/>
                <a:cs typeface="Roboto"/>
                <a:sym typeface="Roboto"/>
              </a:rPr>
              <a:t>. This source of constant token consumption will support he cryptocurrency in becoming a viable utility crypto that many will </a:t>
            </a:r>
            <a:r>
              <a:rPr lang="en" sz="1200">
                <a:solidFill>
                  <a:schemeClr val="dk2"/>
                </a:solidFill>
                <a:latin typeface="Roboto"/>
                <a:ea typeface="Roboto"/>
                <a:cs typeface="Roboto"/>
                <a:sym typeface="Roboto"/>
              </a:rPr>
              <a:t>choose</a:t>
            </a:r>
            <a:r>
              <a:rPr lang="en" sz="1200">
                <a:solidFill>
                  <a:schemeClr val="dk2"/>
                </a:solidFill>
                <a:latin typeface="Roboto"/>
                <a:ea typeface="Roboto"/>
                <a:cs typeface="Roboto"/>
                <a:sym typeface="Roboto"/>
              </a:rPr>
              <a:t> to acquire as part of their </a:t>
            </a:r>
            <a:r>
              <a:rPr lang="en" sz="1200">
                <a:solidFill>
                  <a:schemeClr val="dk2"/>
                </a:solidFill>
                <a:latin typeface="Roboto"/>
                <a:ea typeface="Roboto"/>
                <a:cs typeface="Roboto"/>
                <a:sym typeface="Roboto"/>
              </a:rPr>
              <a:t>cryptocurrency</a:t>
            </a:r>
            <a:r>
              <a:rPr lang="en" sz="1200">
                <a:solidFill>
                  <a:schemeClr val="dk2"/>
                </a:solidFill>
                <a:latin typeface="Roboto"/>
                <a:ea typeface="Roboto"/>
                <a:cs typeface="Roboto"/>
                <a:sym typeface="Roboto"/>
              </a:rPr>
              <a:t> asset </a:t>
            </a:r>
            <a:r>
              <a:rPr lang="en" sz="1200">
                <a:solidFill>
                  <a:schemeClr val="dk2"/>
                </a:solidFill>
                <a:latin typeface="Roboto"/>
                <a:ea typeface="Roboto"/>
                <a:cs typeface="Roboto"/>
                <a:sym typeface="Roboto"/>
              </a:rPr>
              <a:t>portfolios as well as owning for entry to competitions</a:t>
            </a:r>
            <a:r>
              <a:rPr lang="en" sz="1200">
                <a:solidFill>
                  <a:schemeClr val="dk2"/>
                </a:solidFill>
                <a:latin typeface="Roboto"/>
                <a:ea typeface="Roboto"/>
                <a:cs typeface="Roboto"/>
                <a:sym typeface="Roboto"/>
              </a:rPr>
              <a:t>.</a:t>
            </a:r>
            <a:endParaRPr sz="1200"/>
          </a:p>
          <a:p>
            <a:pPr indent="45720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2"/>
              </a:solidFill>
              <a:latin typeface="Roboto"/>
              <a:ea typeface="Roboto"/>
              <a:cs typeface="Roboto"/>
              <a:sym typeface="Roboto"/>
            </a:endParaRPr>
          </a:p>
          <a:p>
            <a:pPr indent="45720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2"/>
                </a:solidFill>
                <a:latin typeface="Roboto"/>
                <a:ea typeface="Roboto"/>
                <a:cs typeface="Roboto"/>
                <a:sym typeface="Roboto"/>
              </a:rPr>
              <a:t>We are confident that we are changing the world of video gaming on a global scale. This </a:t>
            </a:r>
            <a:r>
              <a:rPr b="1" i="0" lang="en" sz="1200" u="none" cap="none" strike="noStrike">
                <a:solidFill>
                  <a:schemeClr val="dk2"/>
                </a:solidFill>
                <a:latin typeface="Roboto"/>
                <a:ea typeface="Roboto"/>
                <a:cs typeface="Roboto"/>
                <a:sym typeface="Roboto"/>
              </a:rPr>
              <a:t>Evolution of Gaming</a:t>
            </a:r>
            <a:r>
              <a:rPr b="0" i="0" lang="en" sz="1200" u="none" cap="none" strike="noStrike">
                <a:solidFill>
                  <a:schemeClr val="dk2"/>
                </a:solidFill>
                <a:latin typeface="Roboto"/>
                <a:ea typeface="Roboto"/>
                <a:cs typeface="Roboto"/>
                <a:sym typeface="Roboto"/>
              </a:rPr>
              <a:t> will start by the introduction of our proprietary, patent pending, crypto-supported fantasy game competition system monetizing video game play for hundreds of millions of gamers worldwide. These gamers presently spend countless hours daily playing games with almost no monetary incentives for their gameplay skills. With </a:t>
            </a:r>
            <a:r>
              <a:rPr b="1" i="0" lang="en" sz="1200" u="none" cap="none" strike="noStrike">
                <a:solidFill>
                  <a:schemeClr val="dk2"/>
                </a:solidFill>
                <a:latin typeface="Roboto"/>
                <a:ea typeface="Roboto"/>
                <a:cs typeface="Roboto"/>
                <a:sym typeface="Roboto"/>
              </a:rPr>
              <a:t>EVOLVE</a:t>
            </a:r>
            <a:r>
              <a:rPr b="0" i="0" lang="en" sz="1200" u="none" cap="none" strike="noStrike">
                <a:solidFill>
                  <a:schemeClr val="dk2"/>
                </a:solidFill>
                <a:latin typeface="Roboto"/>
                <a:ea typeface="Roboto"/>
                <a:cs typeface="Roboto"/>
                <a:sym typeface="Roboto"/>
              </a:rPr>
              <a:t>, even the ‘</a:t>
            </a:r>
            <a:r>
              <a:rPr lang="en" sz="1200">
                <a:solidFill>
                  <a:schemeClr val="dk2"/>
                </a:solidFill>
                <a:latin typeface="Roboto"/>
                <a:ea typeface="Roboto"/>
                <a:cs typeface="Roboto"/>
                <a:sym typeface="Roboto"/>
              </a:rPr>
              <a:t>newbie</a:t>
            </a:r>
            <a:r>
              <a:rPr b="0" i="0" lang="en" sz="1200" u="none" cap="none" strike="noStrike">
                <a:solidFill>
                  <a:schemeClr val="dk2"/>
                </a:solidFill>
                <a:latin typeface="Roboto"/>
                <a:ea typeface="Roboto"/>
                <a:cs typeface="Roboto"/>
                <a:sym typeface="Roboto"/>
              </a:rPr>
              <a:t>’ has an opportunity to compete and earn for </a:t>
            </a:r>
            <a:r>
              <a:rPr lang="en" sz="1200">
                <a:solidFill>
                  <a:schemeClr val="dk2"/>
                </a:solidFill>
                <a:latin typeface="Roboto"/>
                <a:ea typeface="Roboto"/>
                <a:cs typeface="Roboto"/>
                <a:sym typeface="Roboto"/>
              </a:rPr>
              <a:t>their</a:t>
            </a:r>
            <a:r>
              <a:rPr b="0" i="0" lang="en" sz="1200" u="none" cap="none" strike="noStrike">
                <a:solidFill>
                  <a:schemeClr val="dk2"/>
                </a:solidFill>
                <a:latin typeface="Roboto"/>
                <a:ea typeface="Roboto"/>
                <a:cs typeface="Roboto"/>
                <a:sym typeface="Roboto"/>
              </a:rPr>
              <a:t> gameplay skills. </a:t>
            </a:r>
            <a:endParaRPr sz="1200"/>
          </a:p>
          <a:p>
            <a:pPr indent="45720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a:p>
            <a:pPr indent="457200" lvl="0" marL="0" marR="0" rtl="0" algn="ctr">
              <a:lnSpc>
                <a:spcPct val="100000"/>
              </a:lnSpc>
              <a:spcBef>
                <a:spcPts val="0"/>
              </a:spcBef>
              <a:spcAft>
                <a:spcPts val="0"/>
              </a:spcAft>
              <a:buClr>
                <a:srgbClr val="000000"/>
              </a:buClr>
              <a:buSzPts val="1400"/>
              <a:buFont typeface="Arial"/>
              <a:buNone/>
            </a:pPr>
            <a:r>
              <a:t/>
            </a:r>
            <a:endParaRPr b="1" sz="1200">
              <a:solidFill>
                <a:schemeClr val="dk2"/>
              </a:solidFill>
              <a:latin typeface="Roboto"/>
              <a:ea typeface="Roboto"/>
              <a:cs typeface="Roboto"/>
              <a:sym typeface="Roboto"/>
            </a:endParaRPr>
          </a:p>
          <a:p>
            <a:pPr indent="457200" lvl="0" marL="0" marR="0" rtl="0" algn="ctr">
              <a:lnSpc>
                <a:spcPct val="100000"/>
              </a:lnSpc>
              <a:spcBef>
                <a:spcPts val="0"/>
              </a:spcBef>
              <a:spcAft>
                <a:spcPts val="0"/>
              </a:spcAft>
              <a:buClr>
                <a:srgbClr val="000000"/>
              </a:buClr>
              <a:buSzPts val="1400"/>
              <a:buFont typeface="Arial"/>
              <a:buNone/>
            </a:pPr>
            <a:r>
              <a:rPr lang="en" sz="1800" u="sng">
                <a:solidFill>
                  <a:schemeClr val="hlink"/>
                </a:solidFill>
                <a:latin typeface="Roboto"/>
                <a:ea typeface="Roboto"/>
                <a:cs typeface="Roboto"/>
                <a:sym typeface="Roboto"/>
                <a:hlinkClick r:id="rId3"/>
              </a:rPr>
              <a:t>EVOLVE Token Address</a:t>
            </a:r>
            <a:endParaRPr sz="1800">
              <a:solidFill>
                <a:schemeClr val="dk2"/>
              </a:solidFill>
              <a:latin typeface="Roboto"/>
              <a:ea typeface="Roboto"/>
              <a:cs typeface="Roboto"/>
              <a:sym typeface="Roboto"/>
            </a:endParaRPr>
          </a:p>
          <a:p>
            <a:pPr indent="45720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a:p>
            <a:pPr indent="457200" lvl="0" marL="0" marR="0" rtl="0" algn="ctr">
              <a:lnSpc>
                <a:spcPct val="100000"/>
              </a:lnSpc>
              <a:spcBef>
                <a:spcPts val="0"/>
              </a:spcBef>
              <a:spcAft>
                <a:spcPts val="0"/>
              </a:spcAft>
              <a:buClr>
                <a:srgbClr val="000000"/>
              </a:buClr>
              <a:buSzPts val="1400"/>
              <a:buFont typeface="Arial"/>
              <a:buNone/>
            </a:pPr>
            <a:r>
              <a:t/>
            </a:r>
            <a:endParaRPr sz="1700">
              <a:solidFill>
                <a:schemeClr val="dk2"/>
              </a:solidFill>
              <a:latin typeface="Roboto"/>
              <a:ea typeface="Roboto"/>
              <a:cs typeface="Roboto"/>
              <a:sym typeface="Roboto"/>
            </a:endParaRPr>
          </a:p>
          <a:p>
            <a:pPr indent="457200" lvl="0" marL="0" marR="0" rtl="0" algn="ctr">
              <a:lnSpc>
                <a:spcPct val="100000"/>
              </a:lnSpc>
              <a:spcBef>
                <a:spcPts val="0"/>
              </a:spcBef>
              <a:spcAft>
                <a:spcPts val="0"/>
              </a:spcAft>
              <a:buClr>
                <a:srgbClr val="000000"/>
              </a:buClr>
              <a:buSzPts val="1400"/>
              <a:buFont typeface="Arial"/>
              <a:buNone/>
            </a:pPr>
            <a:r>
              <a:rPr lang="en" sz="1700" u="sng">
                <a:solidFill>
                  <a:schemeClr val="hlink"/>
                </a:solidFill>
                <a:latin typeface="Roboto"/>
                <a:ea typeface="Roboto"/>
                <a:cs typeface="Roboto"/>
                <a:sym typeface="Roboto"/>
                <a:hlinkClick r:id="rId4"/>
              </a:rPr>
              <a:t>Evolution of Gaming Development Update</a:t>
            </a:r>
            <a:endParaRPr sz="1700">
              <a:solidFill>
                <a:schemeClr val="dk2"/>
              </a:solidFill>
              <a:latin typeface="Roboto"/>
              <a:ea typeface="Roboto"/>
              <a:cs typeface="Roboto"/>
              <a:sym typeface="Roboto"/>
            </a:endParaRPr>
          </a:p>
          <a:p>
            <a:pPr indent="45720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a:p>
            <a:pPr indent="45720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a:p>
            <a:pPr indent="45720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a:p>
            <a:pPr indent="45720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a:p>
            <a:pPr indent="45720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a:p>
            <a:pPr indent="457200" lvl="0" marL="0" marR="0" rtl="0" algn="ctr">
              <a:lnSpc>
                <a:spcPct val="100000"/>
              </a:lnSpc>
              <a:spcBef>
                <a:spcPts val="0"/>
              </a:spcBef>
              <a:spcAft>
                <a:spcPts val="0"/>
              </a:spcAft>
              <a:buClr>
                <a:srgbClr val="000000"/>
              </a:buClr>
              <a:buSzPts val="1400"/>
              <a:buFont typeface="Arial"/>
              <a:buNone/>
            </a:pPr>
            <a:r>
              <a:rPr b="1" i="0" lang="en" sz="1800" u="none" cap="none" strike="noStrike">
                <a:solidFill>
                  <a:schemeClr val="dk2"/>
                </a:solidFill>
                <a:latin typeface="Roboto"/>
                <a:ea typeface="Roboto"/>
                <a:cs typeface="Roboto"/>
                <a:sym typeface="Roboto"/>
              </a:rPr>
              <a:t>Join The Evolution of Gaming! EVOLVE!  </a:t>
            </a:r>
            <a:endParaRPr b="1" i="0" sz="1800" u="none" cap="none" strike="noStrike">
              <a:solidFill>
                <a:schemeClr val="dk2"/>
              </a:solidFill>
              <a:latin typeface="Roboto"/>
              <a:ea typeface="Roboto"/>
              <a:cs typeface="Roboto"/>
              <a:sym typeface="Roboto"/>
            </a:endParaRPr>
          </a:p>
        </p:txBody>
      </p:sp>
      <p:sp>
        <p:nvSpPr>
          <p:cNvPr id="121" name="Google Shape;121;p26"/>
          <p:cNvSpPr txBox="1"/>
          <p:nvPr/>
        </p:nvSpPr>
        <p:spPr>
          <a:xfrm>
            <a:off x="2858848" y="1013604"/>
            <a:ext cx="4467000" cy="3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737373"/>
              </a:buClr>
              <a:buSzPts val="5000"/>
              <a:buFont typeface="Roboto"/>
              <a:buNone/>
            </a:pPr>
            <a:r>
              <a:t/>
            </a:r>
            <a:endParaRPr b="0" i="0" sz="5000" u="none" cap="none" strike="noStrike">
              <a:solidFill>
                <a:srgbClr val="FFD400"/>
              </a:solidFill>
              <a:latin typeface="Palatino Linotype"/>
              <a:ea typeface="Palatino Linotype"/>
              <a:cs typeface="Palatino Linotype"/>
              <a:sym typeface="Palatino Linotype"/>
            </a:endParaRPr>
          </a:p>
          <a:p>
            <a:pPr indent="0" lvl="0" marL="0" marR="0" rtl="0" algn="l">
              <a:lnSpc>
                <a:spcPct val="100000"/>
              </a:lnSpc>
              <a:spcBef>
                <a:spcPts val="0"/>
              </a:spcBef>
              <a:spcAft>
                <a:spcPts val="0"/>
              </a:spcAft>
              <a:buClr>
                <a:srgbClr val="737373"/>
              </a:buClr>
              <a:buSzPts val="5000"/>
              <a:buFont typeface="Roboto"/>
              <a:buNone/>
            </a:pPr>
            <a:r>
              <a:rPr b="0" i="0" lang="en" sz="5000" u="none" cap="none" strike="noStrike">
                <a:solidFill>
                  <a:schemeClr val="lt1"/>
                </a:solidFill>
                <a:latin typeface="Palatino Linotype"/>
                <a:ea typeface="Palatino Linotype"/>
                <a:cs typeface="Palatino Linotype"/>
                <a:sym typeface="Palatino Linotype"/>
              </a:rPr>
              <a:t>White Paper</a:t>
            </a:r>
            <a:endParaRPr/>
          </a:p>
        </p:txBody>
      </p:sp>
      <p:pic>
        <p:nvPicPr>
          <p:cNvPr id="122" name="Google Shape;122;p26"/>
          <p:cNvPicPr preferRelativeResize="0"/>
          <p:nvPr/>
        </p:nvPicPr>
        <p:blipFill>
          <a:blip r:embed="rId5">
            <a:alphaModFix/>
          </a:blip>
          <a:stretch>
            <a:fillRect/>
          </a:stretch>
        </p:blipFill>
        <p:spPr>
          <a:xfrm>
            <a:off x="343875" y="225100"/>
            <a:ext cx="1917925" cy="1146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7"/>
          <p:cNvSpPr txBox="1"/>
          <p:nvPr>
            <p:ph type="title"/>
          </p:nvPr>
        </p:nvSpPr>
        <p:spPr>
          <a:xfrm>
            <a:off x="91775" y="1454275"/>
            <a:ext cx="4668000" cy="4761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r>
              <a:rPr lang="en" sz="2800">
                <a:solidFill>
                  <a:srgbClr val="0C5ADB"/>
                </a:solidFill>
                <a:latin typeface="Arial"/>
                <a:ea typeface="Arial"/>
                <a:cs typeface="Arial"/>
                <a:sym typeface="Arial"/>
              </a:rPr>
              <a:t>What is EVOLVE?</a:t>
            </a:r>
            <a:endParaRPr sz="2800">
              <a:solidFill>
                <a:srgbClr val="0C5ADB"/>
              </a:solidFill>
              <a:latin typeface="Arial"/>
              <a:ea typeface="Arial"/>
              <a:cs typeface="Arial"/>
              <a:sym typeface="Arial"/>
            </a:endParaRPr>
          </a:p>
        </p:txBody>
      </p:sp>
      <p:sp>
        <p:nvSpPr>
          <p:cNvPr id="128" name="Google Shape;128;p27"/>
          <p:cNvSpPr txBox="1"/>
          <p:nvPr/>
        </p:nvSpPr>
        <p:spPr>
          <a:xfrm>
            <a:off x="418075" y="1819275"/>
            <a:ext cx="6644400" cy="831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sz="1200"/>
              <a:t>EVOLVE’s in-depth review and research of the Gaming Market looked closely at the market of pay-to-play and play-to-earn type platforms and laid out the potential competition. What that research gave us was the evidence that we are offering something that is not offered by anyone else, nor ever has been, that we can find.</a:t>
            </a:r>
            <a:endParaRPr sz="1200"/>
          </a:p>
          <a:p>
            <a:pPr indent="457200" lvl="0" marL="0" marR="0" rtl="0" algn="l">
              <a:lnSpc>
                <a:spcPct val="100000"/>
              </a:lnSpc>
              <a:spcBef>
                <a:spcPts val="0"/>
              </a:spcBef>
              <a:spcAft>
                <a:spcPts val="0"/>
              </a:spcAft>
              <a:buClr>
                <a:srgbClr val="000000"/>
              </a:buClr>
              <a:buSzPts val="1400"/>
              <a:buFont typeface="Arial"/>
              <a:buNone/>
            </a:pPr>
            <a:r>
              <a:t/>
            </a:r>
            <a:endParaRPr sz="1200"/>
          </a:p>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rPr>
              <a:t>UNIQUENESS</a:t>
            </a:r>
            <a:endParaRPr b="1" sz="12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sz="1200"/>
              <a:t>The use of crypto to monetize gaming is not unique at all. It is our fantasy element of competitions and the fact that we offer </a:t>
            </a:r>
            <a:r>
              <a:rPr lang="en" sz="1200"/>
              <a:t>competition</a:t>
            </a:r>
            <a:r>
              <a:rPr lang="en" sz="1200"/>
              <a:t> support for the top-rated game titles in the world that make our </a:t>
            </a:r>
            <a:r>
              <a:rPr lang="en" sz="1200"/>
              <a:t>platform</a:t>
            </a:r>
            <a:r>
              <a:rPr lang="en" sz="1200"/>
              <a:t> unique to all others. The fantasy element is: competitors don’t play in </a:t>
            </a:r>
            <a:r>
              <a:rPr lang="en" sz="1200"/>
              <a:t>the</a:t>
            </a:r>
            <a:r>
              <a:rPr lang="en" sz="1200"/>
              <a:t> same ‘arena’ at the same time as those they are competing against, thus it is a ‘fantasy’ competition, not a traditional competition where the competitors directly interact against each other to </a:t>
            </a:r>
            <a:r>
              <a:rPr lang="en" sz="1200"/>
              <a:t>determine</a:t>
            </a:r>
            <a:r>
              <a:rPr lang="en" sz="1200"/>
              <a:t> a winner. We take </a:t>
            </a:r>
            <a:r>
              <a:rPr lang="en" sz="1200"/>
              <a:t>only</a:t>
            </a:r>
            <a:r>
              <a:rPr lang="en" sz="1200"/>
              <a:t> the stats of the competitors from their separate ‘</a:t>
            </a:r>
            <a:r>
              <a:rPr lang="en" sz="1200"/>
              <a:t>game</a:t>
            </a:r>
            <a:r>
              <a:rPr lang="en" sz="1200"/>
              <a:t> match arenas’ and compare how each performed and </a:t>
            </a:r>
            <a:r>
              <a:rPr lang="en" sz="1200"/>
              <a:t>determine</a:t>
            </a:r>
            <a:r>
              <a:rPr lang="en" sz="1200"/>
              <a:t> a statistical winner. </a:t>
            </a:r>
            <a:endParaRPr sz="1200"/>
          </a:p>
          <a:p>
            <a:pPr indent="457200" lvl="0" marL="0" marR="0" rtl="0" algn="l">
              <a:lnSpc>
                <a:spcPct val="100000"/>
              </a:lnSpc>
              <a:spcBef>
                <a:spcPts val="0"/>
              </a:spcBef>
              <a:spcAft>
                <a:spcPts val="0"/>
              </a:spcAft>
              <a:buClr>
                <a:srgbClr val="000000"/>
              </a:buClr>
              <a:buSzPts val="1400"/>
              <a:buFont typeface="Arial"/>
              <a:buNone/>
            </a:pPr>
            <a:r>
              <a:t/>
            </a:r>
            <a:endParaRPr sz="1200"/>
          </a:p>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rPr>
              <a:t>FANTASY ELEMENT</a:t>
            </a:r>
            <a:endParaRPr sz="1200"/>
          </a:p>
          <a:p>
            <a:pPr indent="0" lvl="0" marL="0" marR="0" rtl="0" algn="l">
              <a:lnSpc>
                <a:spcPct val="100000"/>
              </a:lnSpc>
              <a:spcBef>
                <a:spcPts val="0"/>
              </a:spcBef>
              <a:spcAft>
                <a:spcPts val="0"/>
              </a:spcAft>
              <a:buClr>
                <a:srgbClr val="000000"/>
              </a:buClr>
              <a:buSzPts val="1400"/>
              <a:buFont typeface="Arial"/>
              <a:buNone/>
            </a:pPr>
            <a:r>
              <a:rPr lang="en" sz="1200"/>
              <a:t>An applicable example outside of the digital world: if the competition were a 100m race; each competitor would register at the Evolution of Gaming platform, then on their </a:t>
            </a:r>
            <a:r>
              <a:rPr lang="en" sz="1200"/>
              <a:t>local</a:t>
            </a:r>
            <a:r>
              <a:rPr lang="en" sz="1200"/>
              <a:t> track field, they’d run the 100m against other athletes. Their standing as </a:t>
            </a:r>
            <a:r>
              <a:rPr lang="en" sz="1200"/>
              <a:t>related</a:t>
            </a:r>
            <a:r>
              <a:rPr lang="en" sz="1200"/>
              <a:t> to the local </a:t>
            </a:r>
            <a:r>
              <a:rPr lang="en" sz="1200"/>
              <a:t>athletes</a:t>
            </a:r>
            <a:r>
              <a:rPr lang="en" sz="1200"/>
              <a:t> they run against is not </a:t>
            </a:r>
            <a:r>
              <a:rPr lang="en" sz="1200"/>
              <a:t>relevant</a:t>
            </a:r>
            <a:r>
              <a:rPr lang="en" sz="1200"/>
              <a:t> to our competition. We record each of our registered competitors’ ‘race time’, and the competition team with the best race scores is our competition winner. Even if they were last place relative to the local runners they were in the match with. The fantasy </a:t>
            </a:r>
            <a:r>
              <a:rPr lang="en" sz="1200"/>
              <a:t>competition</a:t>
            </a:r>
            <a:r>
              <a:rPr lang="en" sz="1200"/>
              <a:t> element is unique in comparison to </a:t>
            </a:r>
            <a:r>
              <a:rPr lang="en" sz="1200"/>
              <a:t>another</a:t>
            </a:r>
            <a:r>
              <a:rPr lang="en" sz="1200"/>
              <a:t> gaming or </a:t>
            </a:r>
            <a:r>
              <a:rPr lang="en" sz="1200"/>
              <a:t>eSports</a:t>
            </a:r>
            <a:r>
              <a:rPr lang="en" sz="1200"/>
              <a:t> </a:t>
            </a:r>
            <a:r>
              <a:rPr lang="en" sz="1200"/>
              <a:t>platform</a:t>
            </a:r>
            <a:r>
              <a:rPr lang="en" sz="1200"/>
              <a:t> that we know of. Existing platforms have competitors playing and </a:t>
            </a:r>
            <a:r>
              <a:rPr lang="en" sz="1200"/>
              <a:t>competing</a:t>
            </a:r>
            <a:r>
              <a:rPr lang="en" sz="1200"/>
              <a:t> directly against each other in the same matches at the same time.</a:t>
            </a:r>
            <a:endParaRPr sz="1200"/>
          </a:p>
          <a:p>
            <a:pPr indent="457200" lvl="0" marL="0" marR="0" rtl="0" algn="l">
              <a:lnSpc>
                <a:spcPct val="100000"/>
              </a:lnSpc>
              <a:spcBef>
                <a:spcPts val="0"/>
              </a:spcBef>
              <a:spcAft>
                <a:spcPts val="0"/>
              </a:spcAft>
              <a:buClr>
                <a:srgbClr val="000000"/>
              </a:buClr>
              <a:buSzPts val="1400"/>
              <a:buFont typeface="Arial"/>
              <a:buNone/>
            </a:pPr>
            <a:r>
              <a:t/>
            </a:r>
            <a:endParaRPr sz="1200"/>
          </a:p>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rPr>
              <a:t>GAME TITLE SUPPORT</a:t>
            </a:r>
            <a:endParaRPr sz="1200"/>
          </a:p>
          <a:p>
            <a:pPr indent="0" lvl="0" marL="0" marR="0" rtl="0" algn="l">
              <a:lnSpc>
                <a:spcPct val="100000"/>
              </a:lnSpc>
              <a:spcBef>
                <a:spcPts val="0"/>
              </a:spcBef>
              <a:spcAft>
                <a:spcPts val="0"/>
              </a:spcAft>
              <a:buClr>
                <a:srgbClr val="000000"/>
              </a:buClr>
              <a:buSzPts val="1400"/>
              <a:buFont typeface="Arial"/>
              <a:buNone/>
            </a:pPr>
            <a:r>
              <a:rPr lang="en" sz="1200"/>
              <a:t>Evolution of Gaming offers a means for gamers to compete in this way while playing their favorite game titles. Our would-be competitors offering pay-to-</a:t>
            </a:r>
            <a:r>
              <a:rPr lang="en" sz="1200"/>
              <a:t>play options</a:t>
            </a:r>
            <a:r>
              <a:rPr lang="en" sz="1200"/>
              <a:t> for gamers to monetize their gameplay offer direct competition by competitors in their </a:t>
            </a:r>
            <a:r>
              <a:rPr lang="en" sz="1200"/>
              <a:t>own</a:t>
            </a:r>
            <a:r>
              <a:rPr lang="en" sz="1200"/>
              <a:t> game titles only, and none </a:t>
            </a:r>
            <a:r>
              <a:rPr lang="en" sz="1200"/>
              <a:t>of</a:t>
            </a:r>
            <a:r>
              <a:rPr lang="en" sz="1200"/>
              <a:t> those games are top-rated games so most gamers are not attracted to them, even if they can earn money doing so. eSports offers some similar elements, but is inaccessible by the ‘average’ gamer who is not on a skill level proficient enough to move up the ranks to qualify for such competitions or tournaments. The Evolution of Gaming </a:t>
            </a:r>
            <a:r>
              <a:rPr lang="en" sz="1200"/>
              <a:t>platform</a:t>
            </a:r>
            <a:r>
              <a:rPr lang="en" sz="1200"/>
              <a:t> aims to offer ranked fantasy competitions so that all gamers have a reasonable opportunity to compete-to-earn. </a:t>
            </a:r>
            <a:endParaRPr sz="1200"/>
          </a:p>
          <a:p>
            <a:pPr indent="457200" lvl="0" marL="0" marR="0" rtl="0" algn="l">
              <a:lnSpc>
                <a:spcPct val="100000"/>
              </a:lnSpc>
              <a:spcBef>
                <a:spcPts val="0"/>
              </a:spcBef>
              <a:spcAft>
                <a:spcPts val="0"/>
              </a:spcAft>
              <a:buClr>
                <a:srgbClr val="000000"/>
              </a:buClr>
              <a:buSzPts val="1400"/>
              <a:buFont typeface="Arial"/>
              <a:buNone/>
            </a:pPr>
            <a:r>
              <a:t/>
            </a:r>
            <a:endParaRPr sz="1200"/>
          </a:p>
          <a:p>
            <a:pPr indent="0" lvl="0" marL="0" marR="0" rtl="0" algn="l">
              <a:lnSpc>
                <a:spcPct val="100000"/>
              </a:lnSpc>
              <a:spcBef>
                <a:spcPts val="0"/>
              </a:spcBef>
              <a:spcAft>
                <a:spcPts val="0"/>
              </a:spcAft>
              <a:buClr>
                <a:srgbClr val="000000"/>
              </a:buClr>
              <a:buSzPts val="1400"/>
              <a:buFont typeface="Arial"/>
              <a:buNone/>
            </a:pPr>
            <a:r>
              <a:rPr lang="en" sz="1200"/>
              <a:t>EVOLVE can attract gamers who play the top games globally, offer them competitions in a unique way, and allow them to earn by winning those competitions while playing their </a:t>
            </a:r>
            <a:r>
              <a:rPr lang="en" sz="1200"/>
              <a:t>favorite</a:t>
            </a:r>
            <a:r>
              <a:rPr lang="en" sz="1200"/>
              <a:t> games. This give EVOLVE a customer base from the gamer market of billions of gamers who are all prospective users of our system. The more game titles supported, and the more the </a:t>
            </a:r>
            <a:r>
              <a:rPr lang="en" sz="1200"/>
              <a:t>platform</a:t>
            </a:r>
            <a:r>
              <a:rPr lang="en" sz="1200"/>
              <a:t> is marketed to active gamers, the more users we will have register as </a:t>
            </a:r>
            <a:r>
              <a:rPr lang="en" sz="1200"/>
              <a:t>competitors. </a:t>
            </a:r>
            <a:endParaRPr sz="1200"/>
          </a:p>
          <a:p>
            <a:pPr indent="457200" lvl="0" marL="0" marR="0" rtl="0" algn="l">
              <a:lnSpc>
                <a:spcPct val="100000"/>
              </a:lnSpc>
              <a:spcBef>
                <a:spcPts val="0"/>
              </a:spcBef>
              <a:spcAft>
                <a:spcPts val="0"/>
              </a:spcAft>
              <a:buClr>
                <a:srgbClr val="000000"/>
              </a:buClr>
              <a:buSzPts val="1400"/>
              <a:buFont typeface="Arial"/>
              <a:buNone/>
            </a:pPr>
            <a:r>
              <a:t/>
            </a:r>
            <a:endParaRPr sz="1200"/>
          </a:p>
          <a:p>
            <a:pPr indent="0" lvl="0" marL="0" marR="0" rtl="0" algn="l">
              <a:lnSpc>
                <a:spcPct val="100000"/>
              </a:lnSpc>
              <a:spcBef>
                <a:spcPts val="0"/>
              </a:spcBef>
              <a:spcAft>
                <a:spcPts val="0"/>
              </a:spcAft>
              <a:buClr>
                <a:srgbClr val="000000"/>
              </a:buClr>
              <a:buSzPts val="1400"/>
              <a:buFont typeface="Arial"/>
              <a:buNone/>
            </a:pPr>
            <a:r>
              <a:rPr lang="en" sz="1200"/>
              <a:t>EVOLVE will compliment the game titles by providing an ‘easy come, easy go’ attitude from winning competitors who we believe will spend more money through competition earnings than they currently do in game.</a:t>
            </a:r>
            <a:endParaRPr sz="1200"/>
          </a:p>
        </p:txBody>
      </p:sp>
      <p:pic>
        <p:nvPicPr>
          <p:cNvPr id="129" name="Google Shape;129;p27"/>
          <p:cNvPicPr preferRelativeResize="0"/>
          <p:nvPr/>
        </p:nvPicPr>
        <p:blipFill>
          <a:blip r:embed="rId3">
            <a:alphaModFix/>
          </a:blip>
          <a:stretch>
            <a:fillRect/>
          </a:stretch>
        </p:blipFill>
        <p:spPr>
          <a:xfrm>
            <a:off x="343875" y="225100"/>
            <a:ext cx="1917925" cy="1146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8"/>
          <p:cNvSpPr txBox="1"/>
          <p:nvPr>
            <p:ph type="title"/>
          </p:nvPr>
        </p:nvSpPr>
        <p:spPr>
          <a:xfrm>
            <a:off x="91775" y="1454275"/>
            <a:ext cx="4668000" cy="4761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r>
              <a:rPr lang="en" sz="2800">
                <a:solidFill>
                  <a:srgbClr val="0C5ADB"/>
                </a:solidFill>
                <a:latin typeface="Arial"/>
                <a:ea typeface="Arial"/>
                <a:cs typeface="Arial"/>
                <a:sym typeface="Arial"/>
              </a:rPr>
              <a:t>What is EVOLVE?</a:t>
            </a:r>
            <a:endParaRPr sz="2800">
              <a:solidFill>
                <a:srgbClr val="0C5ADB"/>
              </a:solidFill>
              <a:latin typeface="Arial"/>
              <a:ea typeface="Arial"/>
              <a:cs typeface="Arial"/>
              <a:sym typeface="Arial"/>
            </a:endParaRPr>
          </a:p>
        </p:txBody>
      </p:sp>
      <p:sp>
        <p:nvSpPr>
          <p:cNvPr id="135" name="Google Shape;135;p28"/>
          <p:cNvSpPr txBox="1"/>
          <p:nvPr/>
        </p:nvSpPr>
        <p:spPr>
          <a:xfrm>
            <a:off x="418075" y="1819275"/>
            <a:ext cx="6897000" cy="721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rPr>
              <a:t>EVOLVE’s MISSION</a:t>
            </a:r>
            <a:endParaRPr sz="1200"/>
          </a:p>
          <a:p>
            <a:pPr indent="457200" lvl="0" marL="0" marR="0" rtl="0" algn="l">
              <a:lnSpc>
                <a:spcPct val="100000"/>
              </a:lnSpc>
              <a:spcBef>
                <a:spcPts val="0"/>
              </a:spcBef>
              <a:spcAft>
                <a:spcPts val="0"/>
              </a:spcAft>
              <a:buClr>
                <a:srgbClr val="000000"/>
              </a:buClr>
              <a:buSzPts val="1400"/>
              <a:buFont typeface="Arial"/>
              <a:buNone/>
            </a:pPr>
            <a:r>
              <a:t/>
            </a:r>
            <a:endParaRPr sz="1200"/>
          </a:p>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rPr>
              <a:t>THE HISTORIC EVOLUTION OF GAMING &amp; EVOLVE</a:t>
            </a:r>
            <a:endParaRPr b="1" sz="1200">
              <a:solidFill>
                <a:schemeClr val="dk1"/>
              </a:solidFill>
            </a:endParaRPr>
          </a:p>
          <a:p>
            <a:pPr indent="-298450" lvl="0" marL="457200" rtl="0" algn="l">
              <a:lnSpc>
                <a:spcPct val="115000"/>
              </a:lnSpc>
              <a:spcBef>
                <a:spcPts val="1500"/>
              </a:spcBef>
              <a:spcAft>
                <a:spcPts val="0"/>
              </a:spcAft>
              <a:buSzPts val="1100"/>
              <a:buAutoNum type="arabicPeriod"/>
            </a:pPr>
            <a:r>
              <a:rPr lang="en" sz="1200"/>
              <a:t>Physical games were invented </a:t>
            </a:r>
            <a:endParaRPr sz="1200"/>
          </a:p>
          <a:p>
            <a:pPr indent="-298450" lvl="0" marL="457200" rtl="0" algn="l">
              <a:lnSpc>
                <a:spcPct val="115000"/>
              </a:lnSpc>
              <a:spcBef>
                <a:spcPts val="0"/>
              </a:spcBef>
              <a:spcAft>
                <a:spcPts val="0"/>
              </a:spcAft>
              <a:buSzPts val="1100"/>
              <a:buAutoNum type="arabicPeriod"/>
            </a:pPr>
            <a:r>
              <a:rPr lang="en" sz="1200"/>
              <a:t>Card games and other similar rudimentary games were invented</a:t>
            </a:r>
            <a:endParaRPr sz="1200"/>
          </a:p>
          <a:p>
            <a:pPr indent="-298450" lvl="0" marL="457200" rtl="0" algn="l">
              <a:lnSpc>
                <a:spcPct val="115000"/>
              </a:lnSpc>
              <a:spcBef>
                <a:spcPts val="0"/>
              </a:spcBef>
              <a:spcAft>
                <a:spcPts val="0"/>
              </a:spcAft>
              <a:buSzPts val="1100"/>
              <a:buAutoNum type="arabicPeriod"/>
            </a:pPr>
            <a:r>
              <a:rPr lang="en" sz="1200"/>
              <a:t>in the modern age, board games were invented</a:t>
            </a:r>
            <a:endParaRPr sz="1200"/>
          </a:p>
          <a:p>
            <a:pPr indent="-298450" lvl="0" marL="457200" rtl="0" algn="l">
              <a:lnSpc>
                <a:spcPct val="115000"/>
              </a:lnSpc>
              <a:spcBef>
                <a:spcPts val="0"/>
              </a:spcBef>
              <a:spcAft>
                <a:spcPts val="0"/>
              </a:spcAft>
              <a:buSzPts val="1100"/>
              <a:buAutoNum type="arabicPeriod"/>
            </a:pPr>
            <a:r>
              <a:rPr lang="en" sz="1200"/>
              <a:t>1970's-1990's in the computer age, computer games were invented -developers sell a copy of the game to users to have and enjoy, pay once play forever, entertainment value only</a:t>
            </a:r>
            <a:endParaRPr sz="1200"/>
          </a:p>
          <a:p>
            <a:pPr indent="-298450" lvl="0" marL="457200" rtl="0" algn="l">
              <a:lnSpc>
                <a:spcPct val="115000"/>
              </a:lnSpc>
              <a:spcBef>
                <a:spcPts val="0"/>
              </a:spcBef>
              <a:spcAft>
                <a:spcPts val="0"/>
              </a:spcAft>
              <a:buSzPts val="1100"/>
              <a:buAutoNum type="arabicPeriod"/>
            </a:pPr>
            <a:r>
              <a:rPr lang="en" sz="1200"/>
              <a:t>1970's-1990's arcade games are invented and players pay per play, no ownership, no recurring rights, pay for short term entertainment value only</a:t>
            </a:r>
            <a:endParaRPr sz="1200"/>
          </a:p>
          <a:p>
            <a:pPr indent="-298450" lvl="0" marL="457200" rtl="0" algn="l">
              <a:lnSpc>
                <a:spcPct val="115000"/>
              </a:lnSpc>
              <a:spcBef>
                <a:spcPts val="0"/>
              </a:spcBef>
              <a:spcAft>
                <a:spcPts val="0"/>
              </a:spcAft>
              <a:buSzPts val="1100"/>
              <a:buAutoNum type="arabicPeriod"/>
            </a:pPr>
            <a:r>
              <a:rPr lang="en" sz="1200"/>
              <a:t>1970's1990's game consoles invented, users buy console and buy game titles to have and enjoy, pay once play forever, entertainment value only</a:t>
            </a:r>
            <a:endParaRPr sz="1200"/>
          </a:p>
          <a:p>
            <a:pPr indent="-298450" lvl="0" marL="457200" rtl="0" algn="l">
              <a:lnSpc>
                <a:spcPct val="115000"/>
              </a:lnSpc>
              <a:spcBef>
                <a:spcPts val="0"/>
              </a:spcBef>
              <a:spcAft>
                <a:spcPts val="0"/>
              </a:spcAft>
              <a:buSzPts val="1100"/>
              <a:buAutoNum type="arabicPeriod"/>
            </a:pPr>
            <a:r>
              <a:rPr lang="en" sz="1200"/>
              <a:t>2000's mobile games, invented, users pay to own, download for free, or download with ads, pay once play forever, entertainment value only</a:t>
            </a:r>
            <a:endParaRPr sz="1200"/>
          </a:p>
          <a:p>
            <a:pPr indent="-298450" lvl="0" marL="457200" rtl="0" algn="l">
              <a:lnSpc>
                <a:spcPct val="115000"/>
              </a:lnSpc>
              <a:spcBef>
                <a:spcPts val="0"/>
              </a:spcBef>
              <a:spcAft>
                <a:spcPts val="0"/>
              </a:spcAft>
              <a:buSzPts val="1100"/>
              <a:buAutoNum type="arabicPeriod"/>
            </a:pPr>
            <a:r>
              <a:rPr lang="en" sz="1200"/>
              <a:t>2010's most games on mobile devices are free to own and free to use; pay to 'upgrade' game experience introduced (trade real money for in-game advantages/items/money etc.)</a:t>
            </a:r>
            <a:endParaRPr sz="1200"/>
          </a:p>
          <a:p>
            <a:pPr indent="-298450" lvl="0" marL="457200" rtl="0" algn="l">
              <a:lnSpc>
                <a:spcPct val="115000"/>
              </a:lnSpc>
              <a:spcBef>
                <a:spcPts val="0"/>
              </a:spcBef>
              <a:spcAft>
                <a:spcPts val="0"/>
              </a:spcAft>
              <a:buSzPts val="1100"/>
              <a:buAutoNum type="arabicPeriod"/>
            </a:pPr>
            <a:r>
              <a:rPr lang="en" sz="1200"/>
              <a:t>2020's Play to Earn introduced; gamers generally have free access to game titles, they can compete to earn prizes not always readily convertible to cash, competitions limited to alternative game titles only</a:t>
            </a:r>
            <a:endParaRPr sz="1200"/>
          </a:p>
          <a:p>
            <a:pPr indent="-298450" lvl="0" marL="457200" rtl="0" algn="l">
              <a:lnSpc>
                <a:spcPct val="115000"/>
              </a:lnSpc>
              <a:spcBef>
                <a:spcPts val="0"/>
              </a:spcBef>
              <a:spcAft>
                <a:spcPts val="0"/>
              </a:spcAft>
              <a:buSzPts val="1100"/>
              <a:buAutoNum type="arabicPeriod"/>
            </a:pPr>
            <a:r>
              <a:rPr lang="en" sz="1200"/>
              <a:t>2022 the Evolution of Gaming introduces fantasy game competitions, in a compete to earn model using EVOLVE coin tokens as entry fee to competitions of top-rated game titles, paying out EVOLVE tokens to winning competitor teams for each competition. The platform's ranking system will allow gamers of all skill levels to compete and be capable of earning by winning game competitions as they compete against gamers of similar skill levels. </a:t>
            </a:r>
            <a:endParaRPr sz="1200"/>
          </a:p>
          <a:p>
            <a:pPr indent="0" lvl="0" marL="0" rtl="0" algn="l">
              <a:lnSpc>
                <a:spcPct val="115000"/>
              </a:lnSpc>
              <a:spcBef>
                <a:spcPts val="1500"/>
              </a:spcBef>
              <a:spcAft>
                <a:spcPts val="0"/>
              </a:spcAft>
              <a:buNone/>
            </a:pPr>
            <a:r>
              <a:rPr lang="en" sz="1200"/>
              <a:t>EVOLVE aims to be to gaming what Facebook was to social media. EVOLVE aims to be the first big splash into what is likely to become the staple of gaming in the near future  -gamers of all skill levels competing casually in monetized systems so they can earn for playing well. The Evolution of Gaming Platform will be the first of its kind.</a:t>
            </a:r>
            <a:endParaRPr sz="1200"/>
          </a:p>
          <a:p>
            <a:pPr indent="0" lvl="0" marL="0" marR="0" rtl="0" algn="l">
              <a:lnSpc>
                <a:spcPct val="100000"/>
              </a:lnSpc>
              <a:spcBef>
                <a:spcPts val="1500"/>
              </a:spcBef>
              <a:spcAft>
                <a:spcPts val="0"/>
              </a:spcAft>
              <a:buClr>
                <a:srgbClr val="000000"/>
              </a:buClr>
              <a:buSzPts val="1400"/>
              <a:buFont typeface="Arial"/>
              <a:buNone/>
            </a:pPr>
            <a:r>
              <a:t/>
            </a:r>
            <a:endParaRPr sz="1200"/>
          </a:p>
          <a:p>
            <a:pPr indent="0" lvl="0" marL="0" marR="0" rtl="0" algn="ctr">
              <a:lnSpc>
                <a:spcPct val="100000"/>
              </a:lnSpc>
              <a:spcBef>
                <a:spcPts val="0"/>
              </a:spcBef>
              <a:spcAft>
                <a:spcPts val="0"/>
              </a:spcAft>
              <a:buClr>
                <a:srgbClr val="000000"/>
              </a:buClr>
              <a:buSzPts val="1400"/>
              <a:buFont typeface="Arial"/>
              <a:buNone/>
            </a:pPr>
            <a:r>
              <a:t/>
            </a:r>
            <a:endParaRPr b="1" sz="1300"/>
          </a:p>
          <a:p>
            <a:pPr indent="0" lvl="0" marL="0" marR="0" rtl="0" algn="ctr">
              <a:lnSpc>
                <a:spcPct val="100000"/>
              </a:lnSpc>
              <a:spcBef>
                <a:spcPts val="0"/>
              </a:spcBef>
              <a:spcAft>
                <a:spcPts val="0"/>
              </a:spcAft>
              <a:buClr>
                <a:srgbClr val="000000"/>
              </a:buClr>
              <a:buSzPts val="1400"/>
              <a:buFont typeface="Arial"/>
              <a:buNone/>
            </a:pPr>
            <a:r>
              <a:rPr b="1" lang="en" sz="1300">
                <a:solidFill>
                  <a:schemeClr val="accent1"/>
                </a:solidFill>
              </a:rPr>
              <a:t>JOIN THE EVOLUTION OF GAMING, EVOLVE</a:t>
            </a:r>
            <a:endParaRPr b="1" sz="1300">
              <a:solidFill>
                <a:schemeClr val="accent1"/>
              </a:solidFill>
            </a:endParaRPr>
          </a:p>
        </p:txBody>
      </p:sp>
      <p:pic>
        <p:nvPicPr>
          <p:cNvPr id="136" name="Google Shape;136;p28"/>
          <p:cNvPicPr preferRelativeResize="0"/>
          <p:nvPr/>
        </p:nvPicPr>
        <p:blipFill>
          <a:blip r:embed="rId3">
            <a:alphaModFix/>
          </a:blip>
          <a:stretch>
            <a:fillRect/>
          </a:stretch>
        </p:blipFill>
        <p:spPr>
          <a:xfrm>
            <a:off x="343875" y="225100"/>
            <a:ext cx="1917925" cy="114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9"/>
          <p:cNvSpPr txBox="1"/>
          <p:nvPr>
            <p:ph type="title"/>
          </p:nvPr>
        </p:nvSpPr>
        <p:spPr>
          <a:xfrm>
            <a:off x="101300" y="1625720"/>
            <a:ext cx="2550600" cy="4761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r>
              <a:rPr lang="en" sz="2800">
                <a:solidFill>
                  <a:srgbClr val="0C5ADB"/>
                </a:solidFill>
                <a:latin typeface="Arial"/>
                <a:ea typeface="Arial"/>
                <a:cs typeface="Arial"/>
                <a:sym typeface="Arial"/>
              </a:rPr>
              <a:t>Token Plan</a:t>
            </a:r>
            <a:endParaRPr sz="2800">
              <a:solidFill>
                <a:srgbClr val="0C5ADB"/>
              </a:solidFill>
              <a:latin typeface="Arial"/>
              <a:ea typeface="Arial"/>
              <a:cs typeface="Arial"/>
              <a:sym typeface="Arial"/>
            </a:endParaRPr>
          </a:p>
        </p:txBody>
      </p:sp>
      <p:sp>
        <p:nvSpPr>
          <p:cNvPr id="142" name="Google Shape;142;p29"/>
          <p:cNvSpPr txBox="1"/>
          <p:nvPr/>
        </p:nvSpPr>
        <p:spPr>
          <a:xfrm>
            <a:off x="418075" y="2101825"/>
            <a:ext cx="7159200" cy="812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400"/>
              </a:spcBef>
              <a:spcAft>
                <a:spcPts val="0"/>
              </a:spcAft>
              <a:buNone/>
            </a:pPr>
            <a:r>
              <a:rPr lang="en" sz="1200"/>
              <a:t>EVOLVE Tokens will be available during the Seed Round and the Live Beta, directly from the company, for non-US users, and for all accredited investors. EVOLVE tokens and EVOLVE NFT’s are also accessible as rewards for funding support through the Indiegogo crowdfunding campaign: </a:t>
            </a:r>
            <a:r>
              <a:rPr lang="en" sz="1200" u="sng">
                <a:solidFill>
                  <a:schemeClr val="hlink"/>
                </a:solidFill>
                <a:hlinkClick r:id="rId3"/>
              </a:rPr>
              <a:t>https://www.indiegogo.com/projects/monetized-video-game-competition-platform/x/28918022#/</a:t>
            </a:r>
            <a:r>
              <a:rPr lang="en" sz="1200"/>
              <a:t>. </a:t>
            </a:r>
            <a:endParaRPr sz="1200"/>
          </a:p>
          <a:p>
            <a:pPr indent="0" lvl="0" marL="0" rtl="0" algn="l">
              <a:lnSpc>
                <a:spcPct val="115000"/>
              </a:lnSpc>
              <a:spcBef>
                <a:spcPts val="400"/>
              </a:spcBef>
              <a:spcAft>
                <a:spcPts val="0"/>
              </a:spcAft>
              <a:buNone/>
            </a:pPr>
            <a:r>
              <a:t/>
            </a:r>
            <a:endParaRPr sz="1200"/>
          </a:p>
          <a:p>
            <a:pPr indent="0" lvl="0" marL="0" rtl="0" algn="l">
              <a:lnSpc>
                <a:spcPct val="115000"/>
              </a:lnSpc>
              <a:spcBef>
                <a:spcPts val="400"/>
              </a:spcBef>
              <a:spcAft>
                <a:spcPts val="0"/>
              </a:spcAft>
              <a:buNone/>
            </a:pPr>
            <a:r>
              <a:rPr lang="en" sz="1200"/>
              <a:t>Upon opening of the live Beta, EVOLVE will be available to purchase exclusively at the Live Beta, which link will be posted, when accessible, on </a:t>
            </a:r>
            <a:r>
              <a:rPr lang="en" sz="1200" u="sng">
                <a:solidFill>
                  <a:schemeClr val="hlink"/>
                </a:solidFill>
                <a:hlinkClick r:id="rId4"/>
              </a:rPr>
              <a:t>https://evolvecoin.io</a:t>
            </a:r>
            <a:r>
              <a:rPr lang="en" sz="1200"/>
              <a:t>, Beta access will offer registered beta users access to beta test the competition platform for free, and grant access to our custom purchase portal where the SWAP feature with a MetaMask digital wallet is accessible for swapping stablecoins USDT, USDC, BUSD, and DAI for EVOLVE.</a:t>
            </a:r>
            <a:endParaRPr sz="1200"/>
          </a:p>
          <a:p>
            <a:pPr indent="0" lvl="0" marL="0" rtl="0" algn="l">
              <a:lnSpc>
                <a:spcPct val="115000"/>
              </a:lnSpc>
              <a:spcBef>
                <a:spcPts val="0"/>
              </a:spcBef>
              <a:spcAft>
                <a:spcPts val="0"/>
              </a:spcAft>
              <a:buNone/>
            </a:pPr>
            <a:r>
              <a:rPr lang="en" sz="1200"/>
              <a:t> </a:t>
            </a:r>
            <a:endParaRPr sz="1200"/>
          </a:p>
          <a:p>
            <a:pPr indent="0" lvl="0" marL="0" rtl="0" algn="l">
              <a:lnSpc>
                <a:spcPct val="115000"/>
              </a:lnSpc>
              <a:spcBef>
                <a:spcPts val="1500"/>
              </a:spcBef>
              <a:spcAft>
                <a:spcPts val="0"/>
              </a:spcAft>
              <a:buNone/>
            </a:pPr>
            <a:r>
              <a:rPr lang="en" sz="1200"/>
              <a:t>Participants will also be </a:t>
            </a:r>
            <a:r>
              <a:rPr lang="en" sz="1200"/>
              <a:t>offered</a:t>
            </a:r>
            <a:r>
              <a:rPr lang="en" sz="1200"/>
              <a:t> the option to purchase by Debit or Credit Card and wire transfer for larger OTC orders. Gamers and crypto enthusiasts will be rewarded for their first purchase of EVOLVE tokens during the Beta. Airdrops of bonus EVOLVE tokens for each tier of token quantity purchased will be initiated prior to the completion of the Beta. Users will be required to successfully complete Registration including AML &amp; KYC prior to accessing the platform and purchasing any EVOLVE from the company.</a:t>
            </a:r>
            <a:endParaRPr sz="1200"/>
          </a:p>
          <a:p>
            <a:pPr indent="0" lvl="0" marL="0" rtl="0" algn="l">
              <a:lnSpc>
                <a:spcPct val="95000"/>
              </a:lnSpc>
              <a:spcBef>
                <a:spcPts val="1500"/>
              </a:spcBef>
              <a:spcAft>
                <a:spcPts val="0"/>
              </a:spcAft>
              <a:buNone/>
            </a:pPr>
            <a:r>
              <a:rPr lang="en" sz="1200"/>
              <a:t>Upon deployment of the Full Live Competition Platform, the ICO will open to the global public at the price of $0.28 per EVOLVE token, and the project will officially commence its Launch. The ICO will culminate in the Initial Exchange Offering with the listing of EVOLVE token on publicly accessible centralized and decentralized exchanges starting at $0.70.</a:t>
            </a:r>
            <a:endParaRPr sz="1200"/>
          </a:p>
          <a:p>
            <a:pPr indent="0" lvl="0" marL="0" rtl="0" algn="l">
              <a:lnSpc>
                <a:spcPct val="115000"/>
              </a:lnSpc>
              <a:spcBef>
                <a:spcPts val="1500"/>
              </a:spcBef>
              <a:spcAft>
                <a:spcPts val="0"/>
              </a:spcAft>
              <a:buNone/>
            </a:pPr>
            <a:r>
              <a:rPr lang="en" sz="1200"/>
              <a:t>From the point of listing on the first public exchange, market demand will determine the price for EVOLVE tokens, with notable exceptions of Exchange Launchpad Startup Sale Discounts and sale promotions wherein Airdrops of bonus tokens may be offered.</a:t>
            </a:r>
            <a:endParaRPr sz="1200"/>
          </a:p>
          <a:p>
            <a:pPr indent="0" lvl="0" marL="0" rtl="0" algn="l">
              <a:lnSpc>
                <a:spcPct val="115000"/>
              </a:lnSpc>
              <a:spcBef>
                <a:spcPts val="1500"/>
              </a:spcBef>
              <a:spcAft>
                <a:spcPts val="0"/>
              </a:spcAft>
              <a:buNone/>
            </a:pPr>
            <a:r>
              <a:rPr lang="en" sz="1200"/>
              <a:t>After the official end of the Seed Round and Beta and the opening of the public ICO, and up to the listing on an exchange, qualified investors will be limited to acquiring EVOLVE at the Seed Round price only through a minimum purchase of $100,000 of EVOLVE.</a:t>
            </a:r>
            <a:endParaRPr sz="1200"/>
          </a:p>
          <a:p>
            <a:pPr indent="0" lvl="0" marL="0" rtl="0" algn="l">
              <a:lnSpc>
                <a:spcPct val="115000"/>
              </a:lnSpc>
              <a:spcBef>
                <a:spcPts val="1500"/>
              </a:spcBef>
              <a:spcAft>
                <a:spcPts val="1500"/>
              </a:spcAft>
              <a:buNone/>
            </a:pPr>
            <a:r>
              <a:rPr lang="en" sz="1200"/>
              <a:t>As the Online Gaming Competition Platforms are upgraded with additional features and game competition options, the users' experience will be consistently enhanced. Additional game titles will be added in an ever-expanding offering of competition opportunities for gamers. Release of the EVOLVE mobile app can exponentially increase the gamer user-base as 90% of gaming is done on mobile devices. The competition platforms will eventually be made available in multiple languages to ensure smooth user adoption globally.</a:t>
            </a:r>
            <a:endParaRPr sz="1100">
              <a:solidFill>
                <a:srgbClr val="858785"/>
              </a:solidFill>
            </a:endParaRPr>
          </a:p>
        </p:txBody>
      </p:sp>
      <p:pic>
        <p:nvPicPr>
          <p:cNvPr id="143" name="Google Shape;143;p29"/>
          <p:cNvPicPr preferRelativeResize="0"/>
          <p:nvPr/>
        </p:nvPicPr>
        <p:blipFill>
          <a:blip r:embed="rId5">
            <a:alphaModFix/>
          </a:blip>
          <a:stretch>
            <a:fillRect/>
          </a:stretch>
        </p:blipFill>
        <p:spPr>
          <a:xfrm>
            <a:off x="343875" y="225100"/>
            <a:ext cx="1917925" cy="114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0"/>
          <p:cNvSpPr txBox="1"/>
          <p:nvPr>
            <p:ph type="title"/>
          </p:nvPr>
        </p:nvSpPr>
        <p:spPr>
          <a:xfrm>
            <a:off x="86850" y="1817933"/>
            <a:ext cx="2855400" cy="5295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r>
              <a:rPr lang="en" sz="2800">
                <a:solidFill>
                  <a:srgbClr val="0C5ADB"/>
                </a:solidFill>
                <a:latin typeface="Arial"/>
                <a:ea typeface="Arial"/>
                <a:cs typeface="Arial"/>
                <a:sym typeface="Arial"/>
              </a:rPr>
              <a:t>Roadmap</a:t>
            </a:r>
            <a:endParaRPr sz="2800">
              <a:solidFill>
                <a:srgbClr val="0C5ADB"/>
              </a:solidFill>
              <a:latin typeface="Arial"/>
              <a:ea typeface="Arial"/>
              <a:cs typeface="Arial"/>
              <a:sym typeface="Arial"/>
            </a:endParaRPr>
          </a:p>
        </p:txBody>
      </p:sp>
      <p:sp>
        <p:nvSpPr>
          <p:cNvPr id="149" name="Google Shape;149;p30"/>
          <p:cNvSpPr txBox="1"/>
          <p:nvPr/>
        </p:nvSpPr>
        <p:spPr>
          <a:xfrm>
            <a:off x="240782" y="2793749"/>
            <a:ext cx="7136700" cy="717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2"/>
                </a:solidFill>
                <a:latin typeface="Roboto"/>
                <a:ea typeface="Roboto"/>
                <a:cs typeface="Roboto"/>
                <a:sym typeface="Roboto"/>
              </a:rPr>
              <a:t>Q2 2021  	Creation and Development of EVOLVE</a:t>
            </a:r>
            <a:endParaRPr sz="1200"/>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2"/>
                </a:solidFill>
                <a:latin typeface="Roboto"/>
                <a:ea typeface="Roboto"/>
                <a:cs typeface="Roboto"/>
                <a:sym typeface="Roboto"/>
              </a:rPr>
              <a:t>Q3 2021  	Regulatory planning and development</a:t>
            </a:r>
            <a:endParaRPr sz="1200"/>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2"/>
                </a:solidFill>
                <a:latin typeface="Roboto"/>
                <a:ea typeface="Roboto"/>
                <a:cs typeface="Roboto"/>
                <a:sym typeface="Roboto"/>
              </a:rPr>
              <a:t>Q4 2021  	Development and Integration of UI for EvolutionOfGaming.io</a:t>
            </a:r>
            <a:endParaRPr sz="1200"/>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2"/>
                </a:solidFill>
                <a:latin typeface="Roboto"/>
                <a:ea typeface="Roboto"/>
                <a:cs typeface="Roboto"/>
                <a:sym typeface="Roboto"/>
              </a:rPr>
              <a:t>	          	Development of Pay to Compete Online Gaming Platform</a:t>
            </a:r>
            <a:endParaRPr sz="1200"/>
          </a:p>
          <a:p>
            <a:pPr indent="0" lvl="1" marL="0" marR="0" rtl="0" algn="l">
              <a:lnSpc>
                <a:spcPct val="100000"/>
              </a:lnSpc>
              <a:spcBef>
                <a:spcPts val="0"/>
              </a:spcBef>
              <a:spcAft>
                <a:spcPts val="0"/>
              </a:spcAft>
              <a:buNone/>
            </a:pPr>
            <a:r>
              <a:rPr b="0" i="0" lang="en" sz="1200" u="none" cap="none" strike="noStrike">
                <a:solidFill>
                  <a:schemeClr val="dk2"/>
                </a:solidFill>
                <a:latin typeface="Roboto"/>
                <a:ea typeface="Roboto"/>
                <a:cs typeface="Roboto"/>
                <a:sym typeface="Roboto"/>
              </a:rPr>
              <a:t>		</a:t>
            </a:r>
            <a:endParaRPr b="0" i="0" sz="1200" u="none" cap="none" strike="noStrike">
              <a:solidFill>
                <a:schemeClr val="dk2"/>
              </a:solidFill>
              <a:latin typeface="Roboto"/>
              <a:ea typeface="Roboto"/>
              <a:cs typeface="Roboto"/>
              <a:sym typeface="Roboto"/>
            </a:endParaRPr>
          </a:p>
          <a:p>
            <a:pPr indent="0" lvl="1" marL="0" marR="0" rtl="0" algn="l">
              <a:lnSpc>
                <a:spcPct val="100000"/>
              </a:lnSpc>
              <a:spcBef>
                <a:spcPts val="0"/>
              </a:spcBef>
              <a:spcAft>
                <a:spcPts val="0"/>
              </a:spcAft>
              <a:buNone/>
            </a:pPr>
            <a:r>
              <a:t/>
            </a:r>
            <a:endParaRPr b="0" i="0" sz="1200" u="none" cap="none" strike="noStrike">
              <a:solidFill>
                <a:schemeClr val="dk2"/>
              </a:solidFill>
              <a:latin typeface="Roboto"/>
              <a:ea typeface="Roboto"/>
              <a:cs typeface="Roboto"/>
              <a:sym typeface="Roboto"/>
            </a:endParaRPr>
          </a:p>
          <a:p>
            <a:pPr indent="0" lvl="1" marL="0" marR="0" rtl="0" algn="l">
              <a:lnSpc>
                <a:spcPct val="100000"/>
              </a:lnSpc>
              <a:spcBef>
                <a:spcPts val="0"/>
              </a:spcBef>
              <a:spcAft>
                <a:spcPts val="0"/>
              </a:spcAft>
              <a:buNone/>
            </a:pPr>
            <a:r>
              <a:rPr b="0" i="0" lang="en" sz="1200" u="none" cap="none" strike="noStrike">
                <a:solidFill>
                  <a:schemeClr val="dk2"/>
                </a:solidFill>
                <a:latin typeface="Roboto"/>
                <a:ea typeface="Roboto"/>
                <a:cs typeface="Roboto"/>
                <a:sym typeface="Roboto"/>
              </a:rPr>
              <a:t>Q1 2022    	Beta Testing of Online Game Competition Platform</a:t>
            </a:r>
            <a:endParaRPr b="0" i="0" sz="1200" u="none" cap="none" strike="noStrike">
              <a:solidFill>
                <a:schemeClr val="dk2"/>
              </a:solidFill>
              <a:latin typeface="Roboto"/>
              <a:ea typeface="Roboto"/>
              <a:cs typeface="Roboto"/>
              <a:sym typeface="Roboto"/>
            </a:endParaRPr>
          </a:p>
          <a:p>
            <a:pPr indent="0" lvl="1" marL="0" marR="0" rtl="0" algn="l">
              <a:lnSpc>
                <a:spcPct val="100000"/>
              </a:lnSpc>
              <a:spcBef>
                <a:spcPts val="0"/>
              </a:spcBef>
              <a:spcAft>
                <a:spcPts val="0"/>
              </a:spcAft>
              <a:buNone/>
            </a:pPr>
            <a:r>
              <a:rPr lang="en" sz="1200">
                <a:solidFill>
                  <a:schemeClr val="dk2"/>
                </a:solidFill>
                <a:latin typeface="Roboto"/>
                <a:ea typeface="Roboto"/>
                <a:cs typeface="Roboto"/>
                <a:sym typeface="Roboto"/>
              </a:rPr>
              <a:t>                         Completion of Development for platform launch</a:t>
            </a:r>
            <a:endParaRPr sz="1200">
              <a:solidFill>
                <a:schemeClr val="dk2"/>
              </a:solidFill>
              <a:latin typeface="Roboto"/>
              <a:ea typeface="Roboto"/>
              <a:cs typeface="Roboto"/>
              <a:sym typeface="Roboto"/>
            </a:endParaRPr>
          </a:p>
          <a:p>
            <a:pPr indent="457200" lvl="1" marL="457200" rtl="0" algn="l">
              <a:spcBef>
                <a:spcPts val="0"/>
              </a:spcBef>
              <a:spcAft>
                <a:spcPts val="0"/>
              </a:spcAft>
              <a:buNone/>
            </a:pPr>
            <a:r>
              <a:rPr lang="en" sz="1200">
                <a:solidFill>
                  <a:schemeClr val="dk2"/>
                </a:solidFill>
                <a:latin typeface="Roboto"/>
                <a:ea typeface="Roboto"/>
                <a:cs typeface="Roboto"/>
                <a:sym typeface="Roboto"/>
              </a:rPr>
              <a:t>Initiation of </a:t>
            </a:r>
            <a:r>
              <a:rPr lang="en" sz="1200">
                <a:solidFill>
                  <a:schemeClr val="dk2"/>
                </a:solidFill>
                <a:latin typeface="Roboto"/>
                <a:ea typeface="Roboto"/>
                <a:cs typeface="Roboto"/>
                <a:sym typeface="Roboto"/>
              </a:rPr>
              <a:t>$5 Million Token Giveaway &amp; Sales Promotions</a:t>
            </a:r>
            <a:endParaRPr sz="1200">
              <a:solidFill>
                <a:schemeClr val="dk2"/>
              </a:solidFill>
              <a:latin typeface="Roboto"/>
              <a:ea typeface="Roboto"/>
              <a:cs typeface="Roboto"/>
              <a:sym typeface="Roboto"/>
            </a:endParaRPr>
          </a:p>
          <a:p>
            <a:pPr indent="457200" lvl="0" marL="457200" rtl="0" algn="l">
              <a:spcBef>
                <a:spcPts val="0"/>
              </a:spcBef>
              <a:spcAft>
                <a:spcPts val="0"/>
              </a:spcAft>
              <a:buClr>
                <a:srgbClr val="000000"/>
              </a:buClr>
              <a:buFont typeface="Arial"/>
              <a:buNone/>
            </a:pPr>
            <a:r>
              <a:rPr lang="en" sz="1200">
                <a:solidFill>
                  <a:schemeClr val="dk2"/>
                </a:solidFill>
                <a:latin typeface="Roboto"/>
                <a:ea typeface="Roboto"/>
                <a:cs typeface="Roboto"/>
                <a:sym typeface="Roboto"/>
              </a:rPr>
              <a:t>Launch of NFT collections</a:t>
            </a:r>
            <a:endParaRPr sz="1200">
              <a:solidFill>
                <a:schemeClr val="dk2"/>
              </a:solidFill>
              <a:latin typeface="Roboto"/>
              <a:ea typeface="Roboto"/>
              <a:cs typeface="Roboto"/>
              <a:sym typeface="Roboto"/>
            </a:endParaRPr>
          </a:p>
          <a:p>
            <a:pPr indent="0" lvl="1" marL="0" marR="0" rtl="0" algn="l">
              <a:lnSpc>
                <a:spcPct val="100000"/>
              </a:lnSpc>
              <a:spcBef>
                <a:spcPts val="0"/>
              </a:spcBef>
              <a:spcAft>
                <a:spcPts val="0"/>
              </a:spcAft>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rPr b="0" i="0" lang="en" sz="1200" u="none" cap="none" strike="noStrike">
                <a:solidFill>
                  <a:schemeClr val="dk2"/>
                </a:solidFill>
                <a:latin typeface="Roboto"/>
                <a:ea typeface="Roboto"/>
                <a:cs typeface="Roboto"/>
                <a:sym typeface="Roboto"/>
              </a:rPr>
              <a:t>Q2 2022	Launch of Crowdfunding Campaign</a:t>
            </a:r>
            <a:endParaRPr b="0" i="0" sz="1200" u="none" cap="none" strike="noStrike">
              <a:solidFill>
                <a:schemeClr val="dk2"/>
              </a:solidFill>
              <a:latin typeface="Roboto"/>
              <a:ea typeface="Roboto"/>
              <a:cs typeface="Roboto"/>
              <a:sym typeface="Roboto"/>
            </a:endParaRPr>
          </a:p>
          <a:p>
            <a:pPr indent="457200" lvl="0" marL="457200" marR="0" rtl="0" algn="l">
              <a:lnSpc>
                <a:spcPct val="100000"/>
              </a:lnSpc>
              <a:spcBef>
                <a:spcPts val="0"/>
              </a:spcBef>
              <a:spcAft>
                <a:spcPts val="0"/>
              </a:spcAft>
              <a:buNone/>
            </a:pPr>
            <a:r>
              <a:rPr lang="en" sz="1200">
                <a:solidFill>
                  <a:schemeClr val="dk2"/>
                </a:solidFill>
                <a:latin typeface="Roboto"/>
                <a:ea typeface="Roboto"/>
                <a:cs typeface="Roboto"/>
                <a:sym typeface="Roboto"/>
              </a:rPr>
              <a:t>Launch of Live Beta</a:t>
            </a:r>
            <a:endParaRPr sz="1200">
              <a:solidFill>
                <a:schemeClr val="dk2"/>
              </a:solidFill>
              <a:latin typeface="Roboto"/>
              <a:ea typeface="Roboto"/>
              <a:cs typeface="Roboto"/>
              <a:sym typeface="Roboto"/>
            </a:endParaRPr>
          </a:p>
          <a:p>
            <a:pPr indent="457200" lvl="0" marL="457200" marR="0" rtl="0" algn="l">
              <a:lnSpc>
                <a:spcPct val="100000"/>
              </a:lnSpc>
              <a:spcBef>
                <a:spcPts val="0"/>
              </a:spcBef>
              <a:spcAft>
                <a:spcPts val="0"/>
              </a:spcAft>
              <a:buNone/>
            </a:pPr>
            <a:r>
              <a:rPr lang="en" sz="1200">
                <a:solidFill>
                  <a:schemeClr val="dk2"/>
                </a:solidFill>
                <a:latin typeface="Roboto"/>
                <a:ea typeface="Roboto"/>
                <a:cs typeface="Roboto"/>
                <a:sym typeface="Roboto"/>
              </a:rPr>
              <a:t>Launch of ICO -Public Access Stage</a:t>
            </a:r>
            <a:endParaRPr sz="1200">
              <a:solidFill>
                <a:schemeClr val="dk2"/>
              </a:solidFill>
              <a:latin typeface="Roboto"/>
              <a:ea typeface="Roboto"/>
              <a:cs typeface="Roboto"/>
              <a:sym typeface="Roboto"/>
            </a:endParaRPr>
          </a:p>
          <a:p>
            <a:pPr indent="457200" lvl="1" marL="457200" rtl="0" algn="l">
              <a:spcBef>
                <a:spcPts val="0"/>
              </a:spcBef>
              <a:spcAft>
                <a:spcPts val="0"/>
              </a:spcAft>
              <a:buNone/>
            </a:pPr>
            <a:r>
              <a:rPr lang="en" sz="1200">
                <a:solidFill>
                  <a:schemeClr val="dk2"/>
                </a:solidFill>
                <a:latin typeface="Roboto"/>
                <a:ea typeface="Roboto"/>
                <a:cs typeface="Roboto"/>
                <a:sym typeface="Roboto"/>
              </a:rPr>
              <a:t>Launch of EvolutionofGaming.io Live Platform</a:t>
            </a:r>
            <a:endParaRPr sz="1200">
              <a:solidFill>
                <a:schemeClr val="dk2"/>
              </a:solidFill>
              <a:latin typeface="Roboto"/>
              <a:ea typeface="Roboto"/>
              <a:cs typeface="Roboto"/>
              <a:sym typeface="Roboto"/>
            </a:endParaRPr>
          </a:p>
          <a:p>
            <a:pPr indent="457200" lvl="0" marL="457200" rtl="0" algn="l">
              <a:spcBef>
                <a:spcPts val="0"/>
              </a:spcBef>
              <a:spcAft>
                <a:spcPts val="0"/>
              </a:spcAft>
              <a:buClr>
                <a:srgbClr val="000000"/>
              </a:buClr>
              <a:buFont typeface="Arial"/>
              <a:buNone/>
            </a:pPr>
            <a:r>
              <a:rPr lang="en" sz="1200">
                <a:solidFill>
                  <a:schemeClr val="dk2"/>
                </a:solidFill>
                <a:latin typeface="Roboto"/>
                <a:ea typeface="Roboto"/>
                <a:cs typeface="Roboto"/>
                <a:sym typeface="Roboto"/>
              </a:rPr>
              <a:t>Launch of NFT additional collections</a:t>
            </a:r>
            <a:endParaRPr sz="1200">
              <a:solidFill>
                <a:schemeClr val="dk2"/>
              </a:solidFill>
              <a:latin typeface="Roboto"/>
              <a:ea typeface="Roboto"/>
              <a:cs typeface="Roboto"/>
              <a:sym typeface="Roboto"/>
            </a:endParaRPr>
          </a:p>
          <a:p>
            <a:pPr indent="0" lvl="1" marL="0" rtl="0" algn="l">
              <a:spcBef>
                <a:spcPts val="0"/>
              </a:spcBef>
              <a:spcAft>
                <a:spcPts val="0"/>
              </a:spcAft>
              <a:buNone/>
            </a:pPr>
            <a:r>
              <a:rPr lang="en" sz="1200">
                <a:solidFill>
                  <a:schemeClr val="dk2"/>
                </a:solidFill>
                <a:latin typeface="Roboto"/>
                <a:ea typeface="Roboto"/>
                <a:cs typeface="Roboto"/>
                <a:sym typeface="Roboto"/>
              </a:rPr>
              <a:t>	          	</a:t>
            </a:r>
            <a:r>
              <a:rPr b="0" i="0" lang="en" sz="1200" u="none" cap="none" strike="noStrike">
                <a:solidFill>
                  <a:schemeClr val="dk2"/>
                </a:solidFill>
                <a:latin typeface="Roboto"/>
                <a:ea typeface="Roboto"/>
                <a:cs typeface="Roboto"/>
                <a:sym typeface="Roboto"/>
              </a:rPr>
              <a:t>Official Public Listing of EVOLVE on centralized exchange(s)</a:t>
            </a:r>
            <a:endParaRPr sz="1200"/>
          </a:p>
          <a:p>
            <a:pPr indent="0" lvl="0" marL="0" marR="0" rtl="0" algn="l">
              <a:lnSpc>
                <a:spcPct val="100000"/>
              </a:lnSpc>
              <a:spcBef>
                <a:spcPts val="0"/>
              </a:spcBef>
              <a:spcAft>
                <a:spcPts val="0"/>
              </a:spcAft>
              <a:buNone/>
            </a:pPr>
            <a:r>
              <a:rPr b="0" i="0" lang="en" sz="1200" u="none" cap="none" strike="noStrike">
                <a:solidFill>
                  <a:schemeClr val="dk2"/>
                </a:solidFill>
                <a:latin typeface="Roboto"/>
                <a:ea typeface="Roboto"/>
                <a:cs typeface="Roboto"/>
                <a:sym typeface="Roboto"/>
              </a:rPr>
              <a:t>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rPr b="0" i="0" lang="en" sz="1200" u="none" cap="none" strike="noStrike">
                <a:solidFill>
                  <a:schemeClr val="dk2"/>
                </a:solidFill>
                <a:latin typeface="Roboto"/>
                <a:ea typeface="Roboto"/>
                <a:cs typeface="Roboto"/>
                <a:sym typeface="Roboto"/>
              </a:rPr>
              <a:t>Q3 2022  	Listing of EVOLVE on additional digital exchanges </a:t>
            </a:r>
            <a:endParaRPr sz="1200"/>
          </a:p>
          <a:p>
            <a:pPr indent="0" lvl="0" marL="0" marR="0" rtl="0" algn="l">
              <a:lnSpc>
                <a:spcPct val="100000"/>
              </a:lnSpc>
              <a:spcBef>
                <a:spcPts val="0"/>
              </a:spcBef>
              <a:spcAft>
                <a:spcPts val="0"/>
              </a:spcAft>
              <a:buNone/>
            </a:pPr>
            <a:r>
              <a:rPr b="0" i="0" lang="en" sz="1200" u="none" cap="none" strike="noStrike">
                <a:solidFill>
                  <a:schemeClr val="dk2"/>
                </a:solidFill>
                <a:latin typeface="Roboto"/>
                <a:ea typeface="Roboto"/>
                <a:cs typeface="Roboto"/>
                <a:sym typeface="Roboto"/>
              </a:rPr>
              <a:t>	          	Release of upgrade features for optimized user experience </a:t>
            </a:r>
            <a:endParaRPr sz="1200"/>
          </a:p>
          <a:p>
            <a:pPr indent="0" lvl="0" marL="0" marR="0" rtl="0" algn="l">
              <a:lnSpc>
                <a:spcPct val="100000"/>
              </a:lnSpc>
              <a:spcBef>
                <a:spcPts val="0"/>
              </a:spcBef>
              <a:spcAft>
                <a:spcPts val="0"/>
              </a:spcAft>
              <a:buNone/>
            </a:pPr>
            <a:r>
              <a:rPr b="0" i="0" lang="en" sz="1200" u="none" cap="none" strike="noStrike">
                <a:solidFill>
                  <a:schemeClr val="dk2"/>
                </a:solidFill>
                <a:latin typeface="Roboto"/>
                <a:ea typeface="Roboto"/>
                <a:cs typeface="Roboto"/>
                <a:sym typeface="Roboto"/>
              </a:rPr>
              <a:t>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rPr b="0" i="0" lang="en" sz="1200" u="none" cap="none" strike="noStrike">
                <a:solidFill>
                  <a:schemeClr val="dk2"/>
                </a:solidFill>
                <a:latin typeface="Roboto"/>
                <a:ea typeface="Roboto"/>
                <a:cs typeface="Roboto"/>
                <a:sym typeface="Roboto"/>
              </a:rPr>
              <a:t>Q4 2022  	Listing of EVOLVE on additional digital exchanges </a:t>
            </a:r>
            <a:endParaRPr sz="1200"/>
          </a:p>
          <a:p>
            <a:pPr indent="0" lvl="0" marL="0" marR="0" rtl="0" algn="l">
              <a:lnSpc>
                <a:spcPct val="100000"/>
              </a:lnSpc>
              <a:spcBef>
                <a:spcPts val="0"/>
              </a:spcBef>
              <a:spcAft>
                <a:spcPts val="0"/>
              </a:spcAft>
              <a:buNone/>
            </a:pPr>
            <a:r>
              <a:rPr b="0" i="0" lang="en" sz="1200" u="none" cap="none" strike="noStrike">
                <a:solidFill>
                  <a:schemeClr val="dk2"/>
                </a:solidFill>
                <a:latin typeface="Roboto"/>
                <a:ea typeface="Roboto"/>
                <a:cs typeface="Roboto"/>
                <a:sym typeface="Roboto"/>
              </a:rPr>
              <a:t>	          	Release of Mobile App</a:t>
            </a:r>
            <a:endParaRPr sz="1200"/>
          </a:p>
          <a:p>
            <a:pPr indent="0" lvl="0" marL="0" marR="0" rtl="0" algn="l">
              <a:lnSpc>
                <a:spcPct val="100000"/>
              </a:lnSpc>
              <a:spcBef>
                <a:spcPts val="0"/>
              </a:spcBef>
              <a:spcAft>
                <a:spcPts val="0"/>
              </a:spcAft>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rPr b="0" i="0" lang="en" sz="1200" u="none" cap="none" strike="noStrike">
                <a:solidFill>
                  <a:schemeClr val="dk2"/>
                </a:solidFill>
                <a:latin typeface="Roboto"/>
                <a:ea typeface="Roboto"/>
                <a:cs typeface="Roboto"/>
                <a:sym typeface="Roboto"/>
              </a:rPr>
              <a:t>Q1 2023	Listing of EVOLVE on additional digital exchanges </a:t>
            </a:r>
            <a:endParaRPr sz="1200"/>
          </a:p>
          <a:p>
            <a:pPr indent="0" lvl="0" marL="0" marR="0" rtl="0" algn="l">
              <a:lnSpc>
                <a:spcPct val="100000"/>
              </a:lnSpc>
              <a:spcBef>
                <a:spcPts val="0"/>
              </a:spcBef>
              <a:spcAft>
                <a:spcPts val="0"/>
              </a:spcAft>
              <a:buNone/>
            </a:pPr>
            <a:r>
              <a:rPr b="0" i="0" lang="en" sz="1200" u="none" cap="none" strike="noStrike">
                <a:solidFill>
                  <a:schemeClr val="dk2"/>
                </a:solidFill>
                <a:latin typeface="Roboto"/>
                <a:ea typeface="Roboto"/>
                <a:cs typeface="Roboto"/>
                <a:sym typeface="Roboto"/>
              </a:rPr>
              <a:t>	          	</a:t>
            </a:r>
            <a:r>
              <a:rPr lang="en" sz="1200">
                <a:solidFill>
                  <a:schemeClr val="dk2"/>
                </a:solidFill>
                <a:latin typeface="Roboto"/>
                <a:ea typeface="Roboto"/>
                <a:cs typeface="Roboto"/>
                <a:sym typeface="Roboto"/>
              </a:rPr>
              <a:t>Release of Additional supported game titles</a:t>
            </a:r>
            <a:endParaRPr sz="1200"/>
          </a:p>
          <a:p>
            <a:pPr indent="0" lvl="0" marL="0" marR="0" rtl="0" algn="l">
              <a:lnSpc>
                <a:spcPct val="100000"/>
              </a:lnSpc>
              <a:spcBef>
                <a:spcPts val="0"/>
              </a:spcBef>
              <a:spcAft>
                <a:spcPts val="0"/>
              </a:spcAft>
              <a:buNone/>
            </a:pPr>
            <a:r>
              <a:t/>
            </a:r>
            <a:endParaRPr b="0" i="0" sz="1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rPr b="0" i="0" lang="en" sz="1400" u="none" cap="none" strike="noStrike">
                <a:solidFill>
                  <a:schemeClr val="dk2"/>
                </a:solidFill>
                <a:latin typeface="Roboto"/>
                <a:ea typeface="Roboto"/>
                <a:cs typeface="Roboto"/>
                <a:sym typeface="Roboto"/>
              </a:rPr>
              <a:t>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Roboto"/>
              <a:ea typeface="Roboto"/>
              <a:cs typeface="Roboto"/>
              <a:sym typeface="Roboto"/>
            </a:endParaRPr>
          </a:p>
        </p:txBody>
      </p:sp>
      <p:pic>
        <p:nvPicPr>
          <p:cNvPr id="150" name="Google Shape;150;p30"/>
          <p:cNvPicPr preferRelativeResize="0"/>
          <p:nvPr/>
        </p:nvPicPr>
        <p:blipFill>
          <a:blip r:embed="rId3">
            <a:alphaModFix/>
          </a:blip>
          <a:stretch>
            <a:fillRect/>
          </a:stretch>
        </p:blipFill>
        <p:spPr>
          <a:xfrm>
            <a:off x="343875" y="225100"/>
            <a:ext cx="1917925" cy="1146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1"/>
          <p:cNvSpPr txBox="1"/>
          <p:nvPr>
            <p:ph type="title"/>
          </p:nvPr>
        </p:nvSpPr>
        <p:spPr>
          <a:xfrm>
            <a:off x="0" y="1569482"/>
            <a:ext cx="5568300" cy="5028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br>
              <a:rPr lang="en" sz="5000">
                <a:solidFill>
                  <a:srgbClr val="737373"/>
                </a:solidFill>
                <a:latin typeface="Palatino Linotype"/>
                <a:ea typeface="Palatino Linotype"/>
                <a:cs typeface="Palatino Linotype"/>
                <a:sym typeface="Palatino Linotype"/>
              </a:rPr>
            </a:br>
            <a:r>
              <a:rPr lang="en" sz="2800">
                <a:solidFill>
                  <a:srgbClr val="0C5ADB"/>
                </a:solidFill>
                <a:latin typeface="Arial"/>
                <a:ea typeface="Arial"/>
                <a:cs typeface="Arial"/>
                <a:sym typeface="Arial"/>
              </a:rPr>
              <a:t>Online Game Competitions</a:t>
            </a:r>
            <a:br>
              <a:rPr lang="en" sz="5400">
                <a:solidFill>
                  <a:srgbClr val="FFD400"/>
                </a:solidFill>
                <a:latin typeface="Roboto"/>
                <a:ea typeface="Roboto"/>
                <a:cs typeface="Roboto"/>
                <a:sym typeface="Roboto"/>
              </a:rPr>
            </a:br>
            <a:endParaRPr sz="5000">
              <a:solidFill>
                <a:srgbClr val="FFD400"/>
              </a:solidFill>
              <a:latin typeface="Palatino Linotype"/>
              <a:ea typeface="Palatino Linotype"/>
              <a:cs typeface="Palatino Linotype"/>
              <a:sym typeface="Palatino Linotype"/>
            </a:endParaRPr>
          </a:p>
        </p:txBody>
      </p:sp>
      <p:sp>
        <p:nvSpPr>
          <p:cNvPr id="156" name="Google Shape;156;p31"/>
          <p:cNvSpPr txBox="1"/>
          <p:nvPr/>
        </p:nvSpPr>
        <p:spPr>
          <a:xfrm>
            <a:off x="439425" y="2072275"/>
            <a:ext cx="7144200" cy="794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latin typeface="Roboto"/>
                <a:ea typeface="Roboto"/>
                <a:cs typeface="Roboto"/>
                <a:sym typeface="Roboto"/>
              </a:rPr>
              <a:t>ACCESS</a:t>
            </a:r>
            <a:endParaRPr b="1" sz="12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n" sz="1200">
                <a:solidFill>
                  <a:schemeClr val="dk2"/>
                </a:solidFill>
                <a:latin typeface="Roboto"/>
                <a:ea typeface="Roboto"/>
                <a:cs typeface="Roboto"/>
                <a:sym typeface="Roboto"/>
              </a:rPr>
              <a:t>The </a:t>
            </a:r>
            <a:r>
              <a:rPr b="0" i="0" lang="en" sz="1200" u="none" cap="none" strike="noStrike">
                <a:solidFill>
                  <a:schemeClr val="dk2"/>
                </a:solidFill>
                <a:latin typeface="Roboto"/>
                <a:ea typeface="Roboto"/>
                <a:cs typeface="Roboto"/>
                <a:sym typeface="Roboto"/>
              </a:rPr>
              <a:t>Evolution Of Gaming will offer Pay to Compete multiplayer competitions where EVOLVE tokens are the </a:t>
            </a:r>
            <a:r>
              <a:rPr lang="en" sz="1200">
                <a:solidFill>
                  <a:schemeClr val="dk2"/>
                </a:solidFill>
                <a:latin typeface="Roboto"/>
                <a:ea typeface="Roboto"/>
                <a:cs typeface="Roboto"/>
                <a:sym typeface="Roboto"/>
              </a:rPr>
              <a:t>medium of exchange</a:t>
            </a:r>
            <a:r>
              <a:rPr b="0" i="0" lang="en" sz="1200" u="none" cap="none" strike="noStrike">
                <a:solidFill>
                  <a:schemeClr val="dk2"/>
                </a:solidFill>
                <a:latin typeface="Roboto"/>
                <a:ea typeface="Roboto"/>
                <a:cs typeface="Roboto"/>
                <a:sym typeface="Roboto"/>
              </a:rPr>
              <a:t> used to enter the competitions and which act as the medium of financial reward for winning competitors. Gamers who compete through the platform(s) may be able</a:t>
            </a:r>
            <a:r>
              <a:rPr lang="en" sz="1200">
                <a:solidFill>
                  <a:schemeClr val="dk2"/>
                </a:solidFill>
                <a:latin typeface="Roboto"/>
                <a:ea typeface="Roboto"/>
                <a:cs typeface="Roboto"/>
                <a:sym typeface="Roboto"/>
              </a:rPr>
              <a:t> to </a:t>
            </a:r>
            <a:r>
              <a:rPr b="0" i="0" lang="en" sz="1200" u="none" cap="none" strike="noStrike">
                <a:solidFill>
                  <a:schemeClr val="dk2"/>
                </a:solidFill>
                <a:latin typeface="Roboto"/>
                <a:ea typeface="Roboto"/>
                <a:cs typeface="Roboto"/>
                <a:sym typeface="Roboto"/>
              </a:rPr>
              <a:t>acquire the EVOLVE tokens for entry into the desired game competition directly from </a:t>
            </a:r>
            <a:r>
              <a:rPr lang="en" sz="1100" u="sng">
                <a:solidFill>
                  <a:schemeClr val="accent5"/>
                </a:solidFill>
                <a:latin typeface="Roboto"/>
                <a:ea typeface="Roboto"/>
                <a:cs typeface="Roboto"/>
                <a:sym typeface="Roboto"/>
                <a:hlinkClick r:id="rId3">
                  <a:extLst>
                    <a:ext uri="{A12FA001-AC4F-418D-AE19-62706E023703}">
                      <ahyp:hlinkClr val="tx"/>
                    </a:ext>
                  </a:extLst>
                </a:hlinkClick>
              </a:rPr>
              <a:t>https://EvolutionOfGaming.io</a:t>
            </a:r>
            <a:r>
              <a:rPr lang="en" sz="1100">
                <a:solidFill>
                  <a:schemeClr val="dk2"/>
                </a:solidFill>
                <a:latin typeface="Roboto"/>
                <a:ea typeface="Roboto"/>
                <a:cs typeface="Roboto"/>
                <a:sym typeface="Roboto"/>
              </a:rPr>
              <a:t> or </a:t>
            </a:r>
            <a:r>
              <a:rPr lang="en" sz="1100" u="sng">
                <a:solidFill>
                  <a:schemeClr val="accent5"/>
                </a:solidFill>
                <a:latin typeface="Roboto"/>
                <a:ea typeface="Roboto"/>
                <a:cs typeface="Roboto"/>
                <a:sym typeface="Roboto"/>
                <a:hlinkClick r:id="rId4">
                  <a:extLst>
                    <a:ext uri="{A12FA001-AC4F-418D-AE19-62706E023703}">
                      <ahyp:hlinkClr val="tx"/>
                    </a:ext>
                  </a:extLst>
                </a:hlinkClick>
              </a:rPr>
              <a:t>https://EVOLVEcoin.io</a:t>
            </a:r>
            <a:r>
              <a:rPr lang="en" sz="1200">
                <a:solidFill>
                  <a:schemeClr val="dk2"/>
                </a:solidFill>
                <a:latin typeface="Roboto"/>
                <a:ea typeface="Roboto"/>
                <a:cs typeface="Roboto"/>
                <a:sym typeface="Roboto"/>
              </a:rPr>
              <a:t>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n" sz="1200">
                <a:solidFill>
                  <a:schemeClr val="dk2"/>
                </a:solidFill>
                <a:latin typeface="Roboto"/>
                <a:ea typeface="Roboto"/>
                <a:cs typeface="Roboto"/>
                <a:sym typeface="Roboto"/>
              </a:rPr>
              <a:t>Participants may purchase by Debit or Credit Card in more than a hundred fiat currencies; or by using the SWAP feature to connect directly to their Metamask digital wallet and purchase by swapping stable coins such as USDT, USDC, DAI, BUSD for EVOLVE. Competitors may exchange or otherwise trade and sell EVOLVE tokens once the token is listed on </a:t>
            </a:r>
            <a:r>
              <a:rPr lang="en" sz="1200">
                <a:solidFill>
                  <a:schemeClr val="dk2"/>
                </a:solidFill>
                <a:latin typeface="Roboto"/>
                <a:ea typeface="Roboto"/>
                <a:cs typeface="Roboto"/>
                <a:sym typeface="Roboto"/>
              </a:rPr>
              <a:t>exchanges</a:t>
            </a:r>
            <a:r>
              <a:rPr lang="en" sz="1200">
                <a:solidFill>
                  <a:schemeClr val="dk2"/>
                </a:solidFill>
                <a:latin typeface="Roboto"/>
                <a:ea typeface="Roboto"/>
                <a:cs typeface="Roboto"/>
                <a:sym typeface="Roboto"/>
              </a:rPr>
              <a:t> outside of these sites.</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latin typeface="Roboto"/>
                <a:ea typeface="Roboto"/>
                <a:cs typeface="Roboto"/>
                <a:sym typeface="Roboto"/>
              </a:rPr>
              <a:t>KYC/AML</a:t>
            </a:r>
            <a:endParaRPr b="1" sz="12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n" sz="1200">
                <a:solidFill>
                  <a:schemeClr val="dk2"/>
                </a:solidFill>
                <a:latin typeface="Roboto"/>
                <a:ea typeface="Roboto"/>
                <a:cs typeface="Roboto"/>
                <a:sym typeface="Roboto"/>
              </a:rPr>
              <a:t>All users will be required to complete KYC/AML upon first creating their user account. Gamers who </a:t>
            </a:r>
            <a:r>
              <a:rPr lang="en" sz="1200">
                <a:solidFill>
                  <a:schemeClr val="dk2"/>
                </a:solidFill>
                <a:latin typeface="Roboto"/>
                <a:ea typeface="Roboto"/>
                <a:cs typeface="Roboto"/>
                <a:sym typeface="Roboto"/>
              </a:rPr>
              <a:t>participate</a:t>
            </a:r>
            <a:r>
              <a:rPr lang="en" sz="1200">
                <a:solidFill>
                  <a:schemeClr val="dk2"/>
                </a:solidFill>
                <a:latin typeface="Roboto"/>
                <a:ea typeface="Roboto"/>
                <a:cs typeface="Roboto"/>
                <a:sym typeface="Roboto"/>
              </a:rPr>
              <a:t> in </a:t>
            </a:r>
            <a:r>
              <a:rPr lang="en" sz="1200">
                <a:solidFill>
                  <a:schemeClr val="dk2"/>
                </a:solidFill>
                <a:latin typeface="Roboto"/>
                <a:ea typeface="Roboto"/>
                <a:cs typeface="Roboto"/>
                <a:sym typeface="Roboto"/>
              </a:rPr>
              <a:t>the</a:t>
            </a:r>
            <a:r>
              <a:rPr lang="en" sz="1200">
                <a:solidFill>
                  <a:schemeClr val="dk2"/>
                </a:solidFill>
                <a:latin typeface="Roboto"/>
                <a:ea typeface="Roboto"/>
                <a:cs typeface="Roboto"/>
                <a:sym typeface="Roboto"/>
              </a:rPr>
              <a:t> competition platform will be </a:t>
            </a:r>
            <a:r>
              <a:rPr lang="en" sz="1200">
                <a:solidFill>
                  <a:schemeClr val="dk2"/>
                </a:solidFill>
                <a:latin typeface="Roboto"/>
                <a:ea typeface="Roboto"/>
                <a:cs typeface="Roboto"/>
                <a:sym typeface="Roboto"/>
              </a:rPr>
              <a:t>required</a:t>
            </a:r>
            <a:r>
              <a:rPr lang="en" sz="1200">
                <a:solidFill>
                  <a:schemeClr val="dk2"/>
                </a:solidFill>
                <a:latin typeface="Roboto"/>
                <a:ea typeface="Roboto"/>
                <a:cs typeface="Roboto"/>
                <a:sym typeface="Roboto"/>
              </a:rPr>
              <a:t> to agree to the platforms EULA, input the gamer account associated with a specific game title they wish to compete in, and will be required to download the EVOLVE desktop client app which will track each user’s gaming for competitions and relay that data back to the platform to assist in tracking users’ competition activity and in determining the winners of each competition a user competes in.</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1" sz="12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latin typeface="Roboto"/>
                <a:ea typeface="Roboto"/>
                <a:cs typeface="Roboto"/>
                <a:sym typeface="Roboto"/>
              </a:rPr>
              <a:t>COMPETITION PLATFORM</a:t>
            </a:r>
            <a:endParaRPr b="1" sz="12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n" sz="1200">
                <a:solidFill>
                  <a:schemeClr val="dk2"/>
                </a:solidFill>
                <a:latin typeface="Roboto"/>
                <a:ea typeface="Roboto"/>
                <a:cs typeface="Roboto"/>
                <a:sym typeface="Roboto"/>
              </a:rPr>
              <a:t>U</a:t>
            </a:r>
            <a:r>
              <a:rPr lang="en" sz="1200">
                <a:solidFill>
                  <a:schemeClr val="dk2"/>
                </a:solidFill>
                <a:latin typeface="Roboto"/>
                <a:ea typeface="Roboto"/>
                <a:cs typeface="Roboto"/>
                <a:sym typeface="Roboto"/>
              </a:rPr>
              <a:t>pon successful registration and account creation, token holders will then be able to JOIN an existing or pending competition with randomly system</a:t>
            </a:r>
            <a:r>
              <a:rPr lang="en" sz="1200">
                <a:solidFill>
                  <a:schemeClr val="dk2"/>
                </a:solidFill>
                <a:latin typeface="Roboto"/>
                <a:ea typeface="Roboto"/>
                <a:cs typeface="Roboto"/>
                <a:sym typeface="Roboto"/>
              </a:rPr>
              <a:t>-</a:t>
            </a:r>
            <a:r>
              <a:rPr lang="en" sz="1200">
                <a:solidFill>
                  <a:schemeClr val="dk2"/>
                </a:solidFill>
                <a:latin typeface="Roboto"/>
                <a:ea typeface="Roboto"/>
                <a:cs typeface="Roboto"/>
                <a:sym typeface="Roboto"/>
              </a:rPr>
              <a:t>selected competitors. HOST a competition functionality will be added upon adoption of a sufficient number of users to ensure short wait times for competitors.  hosting competitors will be given preset options and controls to: determine the number of players on the team, invite players to join a team, and select the game title to compete in, the entry fee, and game match type.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n" sz="1200">
                <a:solidFill>
                  <a:schemeClr val="dk2"/>
                </a:solidFill>
                <a:latin typeface="Roboto"/>
                <a:ea typeface="Roboto"/>
                <a:cs typeface="Roboto"/>
                <a:sym typeface="Roboto"/>
              </a:rPr>
              <a:t>Once two teams have been matched up for a competition of a specific game, and all competitors have verified they are ready, the competition will ensue. The desktop client app will track the gameplay statistics of each competitor on each team, and upon completion of the competition by all competitors, or upon the expiration of the time limit for the competition, the platform will relay and tally the stats and determine the winning team by comparison of the competition data. Thereupon the Smart Contract which operates the competitions will disburse the EVOLVE tokens in the amount of the entry fee purse -equal to the sum of entry fees from all competitors -in equal shares among the winning team members, doubling their entry fee in earnings.</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a:p>
            <a:pPr indent="0" lvl="0" marL="0" rtl="0" algn="l">
              <a:spcBef>
                <a:spcPts val="0"/>
              </a:spcBef>
              <a:spcAft>
                <a:spcPts val="0"/>
              </a:spcAft>
              <a:buClr>
                <a:srgbClr val="000000"/>
              </a:buClr>
              <a:buSzPts val="1400"/>
              <a:buFont typeface="Arial"/>
              <a:buNone/>
            </a:pPr>
            <a:r>
              <a:rPr lang="en" sz="1200">
                <a:solidFill>
                  <a:schemeClr val="dk2"/>
                </a:solidFill>
                <a:latin typeface="Roboto"/>
                <a:ea typeface="Roboto"/>
                <a:cs typeface="Roboto"/>
                <a:sym typeface="Roboto"/>
              </a:rPr>
              <a:t>The unique Fantasy element of the competitions allows for users to potentially compete in entirely separate matches of gameplay on separate servers from teammates and competitors. There is no technical limit on the number of competitors allowed in a competition as the competition element combines gameplay stats from each player in the same game title, as long as the gameplay is completed within the allotted competition time frame. </a:t>
            </a:r>
            <a:endParaRPr b="0" i="0" sz="1200" u="none" cap="none" strike="noStrike">
              <a:solidFill>
                <a:srgbClr val="9E9E9E"/>
              </a:solidFill>
              <a:latin typeface="Roboto"/>
              <a:ea typeface="Roboto"/>
              <a:cs typeface="Roboto"/>
              <a:sym typeface="Roboto"/>
            </a:endParaRPr>
          </a:p>
        </p:txBody>
      </p:sp>
      <p:pic>
        <p:nvPicPr>
          <p:cNvPr id="157" name="Google Shape;157;p31"/>
          <p:cNvPicPr preferRelativeResize="0"/>
          <p:nvPr/>
        </p:nvPicPr>
        <p:blipFill>
          <a:blip r:embed="rId5">
            <a:alphaModFix/>
          </a:blip>
          <a:stretch>
            <a:fillRect/>
          </a:stretch>
        </p:blipFill>
        <p:spPr>
          <a:xfrm>
            <a:off x="343875" y="225100"/>
            <a:ext cx="1917925" cy="1146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2"/>
          <p:cNvSpPr txBox="1"/>
          <p:nvPr>
            <p:ph type="title"/>
          </p:nvPr>
        </p:nvSpPr>
        <p:spPr>
          <a:xfrm>
            <a:off x="510425" y="1419225"/>
            <a:ext cx="6925200" cy="458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 sz="2800">
                <a:solidFill>
                  <a:srgbClr val="0C5ADB"/>
                </a:solidFill>
                <a:latin typeface="Arial"/>
                <a:ea typeface="Arial"/>
                <a:cs typeface="Arial"/>
                <a:sym typeface="Arial"/>
              </a:rPr>
              <a:t> Competition Platform Rules &amp; Restrictions</a:t>
            </a:r>
            <a:endParaRPr sz="5000">
              <a:solidFill>
                <a:srgbClr val="FFD400"/>
              </a:solidFill>
              <a:latin typeface="Palatino Linotype"/>
              <a:ea typeface="Palatino Linotype"/>
              <a:cs typeface="Palatino Linotype"/>
              <a:sym typeface="Palatino Linotype"/>
            </a:endParaRPr>
          </a:p>
        </p:txBody>
      </p:sp>
      <p:sp>
        <p:nvSpPr>
          <p:cNvPr id="163" name="Google Shape;163;p32"/>
          <p:cNvSpPr txBox="1"/>
          <p:nvPr/>
        </p:nvSpPr>
        <p:spPr>
          <a:xfrm>
            <a:off x="200025" y="1819275"/>
            <a:ext cx="7448700" cy="849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400"/>
              <a:buFont typeface="Arial"/>
              <a:buNone/>
            </a:pPr>
            <a:r>
              <a:rPr b="1" lang="en" sz="1200">
                <a:solidFill>
                  <a:schemeClr val="dk1"/>
                </a:solidFill>
                <a:latin typeface="Roboto"/>
                <a:ea typeface="Roboto"/>
                <a:cs typeface="Roboto"/>
                <a:sym typeface="Roboto"/>
              </a:rPr>
              <a:t>Anti-fraud</a:t>
            </a:r>
            <a:endParaRPr sz="1200">
              <a:solidFill>
                <a:schemeClr val="dk2"/>
              </a:solidFill>
              <a:latin typeface="Roboto"/>
              <a:ea typeface="Roboto"/>
              <a:cs typeface="Roboto"/>
              <a:sym typeface="Roboto"/>
            </a:endParaRPr>
          </a:p>
          <a:p>
            <a:pPr indent="0" lvl="0" marL="0" rtl="0" algn="l">
              <a:spcBef>
                <a:spcPts val="0"/>
              </a:spcBef>
              <a:spcAft>
                <a:spcPts val="0"/>
              </a:spcAft>
              <a:buClr>
                <a:srgbClr val="000000"/>
              </a:buClr>
              <a:buSzPts val="1400"/>
              <a:buFont typeface="Arial"/>
              <a:buNone/>
            </a:pPr>
            <a:r>
              <a:rPr lang="en" sz="1200">
                <a:solidFill>
                  <a:schemeClr val="dk2"/>
                </a:solidFill>
                <a:latin typeface="Roboto"/>
                <a:ea typeface="Roboto"/>
                <a:cs typeface="Roboto"/>
                <a:sym typeface="Roboto"/>
              </a:rPr>
              <a:t>Discrepancies in gameplay statistics will immediately invalidate a competition and entry fees will be returned to each competitor. Offending discrepancy data will create a flag on users with invalidated data. A second offense of invalidated data by a user will result in immediate and permanent ban from the platform including any of the following: ban by user’s identity, hardware ban, Windows ban. Furthermore, in the interest of security and fair competition gameplay among competitors using the platform, all competitors will be required to provide an existing gamer account for login and account creation which validates a minimum age of account. These anti-cheat, anti-fraud measures will protect the integrity of the platform for all users.</a:t>
            </a:r>
            <a:endParaRPr sz="1200">
              <a:solidFill>
                <a:schemeClr val="dk2"/>
              </a:solidFill>
              <a:latin typeface="Roboto"/>
              <a:ea typeface="Roboto"/>
              <a:cs typeface="Roboto"/>
              <a:sym typeface="Roboto"/>
            </a:endParaRPr>
          </a:p>
          <a:p>
            <a:pPr indent="0" lvl="0" marL="0" rtl="0" algn="l">
              <a:spcBef>
                <a:spcPts val="0"/>
              </a:spcBef>
              <a:spcAft>
                <a:spcPts val="0"/>
              </a:spcAft>
              <a:buClr>
                <a:srgbClr val="000000"/>
              </a:buClr>
              <a:buSzPts val="1400"/>
              <a:buFont typeface="Arial"/>
              <a:buNone/>
            </a:pPr>
            <a:r>
              <a:t/>
            </a:r>
            <a:endParaRPr sz="1200">
              <a:solidFill>
                <a:srgbClr val="9E9E9E"/>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latin typeface="Roboto"/>
                <a:ea typeface="Roboto"/>
                <a:cs typeface="Roboto"/>
                <a:sym typeface="Roboto"/>
              </a:rPr>
              <a:t>Game Competition Restrictions</a:t>
            </a:r>
            <a:endParaRPr sz="1200"/>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2"/>
                </a:solidFill>
                <a:latin typeface="Roboto"/>
                <a:ea typeface="Roboto"/>
                <a:cs typeface="Roboto"/>
                <a:sym typeface="Roboto"/>
              </a:rPr>
              <a:t>Other than as outlined herein, there are currently no other anticipated limitations on users, team management and creation, nor limitation on how many competitions a player may enter.</a:t>
            </a:r>
            <a:endParaRPr sz="1200"/>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2"/>
                </a:solidFill>
                <a:latin typeface="Roboto"/>
                <a:ea typeface="Roboto"/>
                <a:cs typeface="Roboto"/>
                <a:sym typeface="Roboto"/>
              </a:rPr>
              <a:t>The entry fee of each game competition offered may vary, in efforts to provide a wide range of monetary incentives to the competitors, from very small entry fees, and eventually up to very large entry fees.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latin typeface="Roboto"/>
                <a:ea typeface="Roboto"/>
                <a:cs typeface="Roboto"/>
                <a:sym typeface="Roboto"/>
              </a:rPr>
              <a:t>Company Revenue</a:t>
            </a:r>
            <a:endParaRPr sz="1200"/>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2"/>
                </a:solidFill>
                <a:latin typeface="Roboto"/>
                <a:ea typeface="Roboto"/>
                <a:cs typeface="Roboto"/>
                <a:sym typeface="Roboto"/>
              </a:rPr>
              <a:t>The company will not initially not take any fee or profit from any competition fees. The </a:t>
            </a:r>
            <a:r>
              <a:rPr lang="en" sz="1200">
                <a:solidFill>
                  <a:schemeClr val="dk2"/>
                </a:solidFill>
                <a:latin typeface="Roboto"/>
                <a:ea typeface="Roboto"/>
                <a:cs typeface="Roboto"/>
                <a:sym typeface="Roboto"/>
              </a:rPr>
              <a:t>company</a:t>
            </a:r>
            <a:r>
              <a:rPr b="0" i="0" lang="en" sz="1200" u="none" cap="none" strike="noStrike">
                <a:solidFill>
                  <a:schemeClr val="dk2"/>
                </a:solidFill>
                <a:latin typeface="Roboto"/>
                <a:ea typeface="Roboto"/>
                <a:cs typeface="Roboto"/>
                <a:sym typeface="Roboto"/>
              </a:rPr>
              <a:t> m</a:t>
            </a:r>
            <a:r>
              <a:rPr lang="en" sz="1200">
                <a:solidFill>
                  <a:schemeClr val="dk2"/>
                </a:solidFill>
                <a:latin typeface="Roboto"/>
                <a:ea typeface="Roboto"/>
                <a:cs typeface="Roboto"/>
                <a:sym typeface="Roboto"/>
              </a:rPr>
              <a:t>ay eventually, as may be lawfully allowed, deduct an administrative fee to cover the platform operational costs, from the entry fee purse. </a:t>
            </a:r>
            <a:r>
              <a:rPr b="0" i="0" lang="en" sz="1200" u="none" cap="none" strike="noStrike">
                <a:solidFill>
                  <a:schemeClr val="dk2"/>
                </a:solidFill>
                <a:latin typeface="Roboto"/>
                <a:ea typeface="Roboto"/>
                <a:cs typeface="Roboto"/>
                <a:sym typeface="Roboto"/>
              </a:rPr>
              <a:t>The company may from time to time enter into sponsorships and other forms of commercial advertisements and cooperative agreements as additional sources of revenue from the platform. Token staking and other DeFi and NFT options may be pursued by the company to both enhance the user experience and offer ongoing revenue streams for the company. The company’s initial revenue related to the project is from the sale of uncirculated EVOLVE tokens. </a:t>
            </a:r>
            <a:endParaRPr sz="1200"/>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latin typeface="Roboto"/>
                <a:ea typeface="Roboto"/>
                <a:cs typeface="Roboto"/>
                <a:sym typeface="Roboto"/>
              </a:rPr>
              <a:t>Company Expenses</a:t>
            </a:r>
            <a:endParaRPr sz="1200"/>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2"/>
                </a:solidFill>
                <a:latin typeface="Roboto"/>
                <a:ea typeface="Roboto"/>
                <a:cs typeface="Roboto"/>
                <a:sym typeface="Roboto"/>
              </a:rPr>
              <a:t>The company reserves the right to utilize the Reserves Supply for ongoing upkeep and maintenance of the game competition platform. The company shall employ both independent contractors and full-time employees for development, advisory, management, security, and other project-critical positions. Pre-launch, </a:t>
            </a:r>
            <a:r>
              <a:rPr lang="en" sz="1200">
                <a:solidFill>
                  <a:schemeClr val="dk2"/>
                </a:solidFill>
                <a:latin typeface="Roboto"/>
                <a:ea typeface="Roboto"/>
                <a:cs typeface="Roboto"/>
                <a:sym typeface="Roboto"/>
              </a:rPr>
              <a:t>t</a:t>
            </a:r>
            <a:r>
              <a:rPr b="0" i="0" lang="en" sz="1200" u="none" cap="none" strike="noStrike">
                <a:solidFill>
                  <a:schemeClr val="dk2"/>
                </a:solidFill>
                <a:latin typeface="Roboto"/>
                <a:ea typeface="Roboto"/>
                <a:cs typeface="Roboto"/>
                <a:sym typeface="Roboto"/>
              </a:rPr>
              <a:t>he company reserves the right to compensate its advisors and executives with fiat currency, upon the earlier of </a:t>
            </a:r>
            <a:r>
              <a:rPr lang="en" sz="1200">
                <a:solidFill>
                  <a:schemeClr val="dk2"/>
                </a:solidFill>
                <a:latin typeface="Roboto"/>
                <a:ea typeface="Roboto"/>
                <a:cs typeface="Roboto"/>
                <a:sym typeface="Roboto"/>
              </a:rPr>
              <a:t>revenue from NFT sales, or </a:t>
            </a:r>
            <a:r>
              <a:rPr b="0" i="0" lang="en" sz="1200" u="none" cap="none" strike="noStrike">
                <a:solidFill>
                  <a:schemeClr val="dk2"/>
                </a:solidFill>
                <a:latin typeface="Roboto"/>
                <a:ea typeface="Roboto"/>
                <a:cs typeface="Roboto"/>
                <a:sym typeface="Roboto"/>
              </a:rPr>
              <a:t>once the company’s liquid assets have reached an initial balance of </a:t>
            </a:r>
            <a:r>
              <a:rPr lang="en" sz="1200">
                <a:solidFill>
                  <a:schemeClr val="dk2"/>
                </a:solidFill>
                <a:latin typeface="Roboto"/>
                <a:ea typeface="Roboto"/>
                <a:cs typeface="Roboto"/>
                <a:sym typeface="Roboto"/>
              </a:rPr>
              <a:t>two</a:t>
            </a:r>
            <a:r>
              <a:rPr b="0" i="0" lang="en" sz="1200" u="none" cap="none" strike="noStrike">
                <a:solidFill>
                  <a:schemeClr val="dk2"/>
                </a:solidFill>
                <a:latin typeface="Roboto"/>
                <a:ea typeface="Roboto"/>
                <a:cs typeface="Roboto"/>
                <a:sym typeface="Roboto"/>
              </a:rPr>
              <a:t> million dollars</a:t>
            </a:r>
            <a:r>
              <a:rPr lang="en" sz="1200">
                <a:solidFill>
                  <a:schemeClr val="dk2"/>
                </a:solidFill>
                <a:latin typeface="Roboto"/>
                <a:ea typeface="Roboto"/>
                <a:cs typeface="Roboto"/>
                <a:sym typeface="Roboto"/>
              </a:rPr>
              <a:t>.</a:t>
            </a:r>
            <a:endParaRPr sz="1200"/>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latin typeface="Roboto"/>
                <a:ea typeface="Roboto"/>
                <a:cs typeface="Roboto"/>
                <a:sym typeface="Roboto"/>
              </a:rPr>
              <a:t>User</a:t>
            </a:r>
            <a:r>
              <a:rPr b="1" i="0" lang="en" sz="1200" u="none" cap="none" strike="noStrike">
                <a:solidFill>
                  <a:schemeClr val="dk2"/>
                </a:solidFill>
                <a:latin typeface="Roboto"/>
                <a:ea typeface="Roboto"/>
                <a:cs typeface="Roboto"/>
                <a:sym typeface="Roboto"/>
              </a:rPr>
              <a:t> </a:t>
            </a:r>
            <a:r>
              <a:rPr b="1" lang="en" sz="1200">
                <a:solidFill>
                  <a:schemeClr val="dk1"/>
                </a:solidFill>
                <a:latin typeface="Roboto"/>
                <a:ea typeface="Roboto"/>
                <a:cs typeface="Roboto"/>
                <a:sym typeface="Roboto"/>
              </a:rPr>
              <a:t>Restrictions</a:t>
            </a:r>
            <a:endParaRPr sz="1200"/>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2"/>
                </a:solidFill>
                <a:latin typeface="Roboto"/>
                <a:ea typeface="Roboto"/>
                <a:cs typeface="Roboto"/>
                <a:sym typeface="Roboto"/>
              </a:rPr>
              <a:t>The company reserves the right to limit the game titles which users from any specific geographic location may compete in. This element of restriction is specifically designed for the protection of the platform as the company may from time to time receive a demand from any jurisdiction wherein our users reside, requiring us to cease operations, or to otherwise comply with regulations and laws. In such an event, users may have to be limited to specific game titles or restricted entirely from using the platform until regulatory approval is remedied and granted.  Restrictions of this nature will not limit users from withdrawing their then-current balance of earned tokens. Users that the company deems are in any way a threat to the successful or lawful operation of the platform will be banned, at the sole discretion of the company. </a:t>
            </a:r>
            <a:r>
              <a:rPr lang="en" sz="1200">
                <a:solidFill>
                  <a:schemeClr val="dk2"/>
                </a:solidFill>
                <a:latin typeface="Roboto"/>
                <a:ea typeface="Roboto"/>
                <a:cs typeface="Roboto"/>
                <a:sym typeface="Roboto"/>
              </a:rPr>
              <a:t>Regulatory restrictions will be immediately enforced for compliance with all laws.</a:t>
            </a:r>
            <a:endParaRPr sz="1200"/>
          </a:p>
          <a:p>
            <a:pPr indent="0" lvl="0" marL="0" marR="0" rtl="0" algn="l">
              <a:lnSpc>
                <a:spcPct val="100000"/>
              </a:lnSpc>
              <a:spcBef>
                <a:spcPts val="0"/>
              </a:spcBef>
              <a:spcAft>
                <a:spcPts val="0"/>
              </a:spcAft>
              <a:buClr>
                <a:srgbClr val="000000"/>
              </a:buClr>
              <a:buSzPts val="1400"/>
              <a:buFont typeface="Arial"/>
              <a:buNone/>
            </a:pPr>
            <a:r>
              <a:t/>
            </a:r>
            <a:endParaRPr sz="1200">
              <a:solidFill>
                <a:schemeClr val="dk2"/>
              </a:solidFill>
              <a:latin typeface="Roboto"/>
              <a:ea typeface="Roboto"/>
              <a:cs typeface="Roboto"/>
              <a:sym typeface="Roboto"/>
            </a:endParaRPr>
          </a:p>
        </p:txBody>
      </p:sp>
      <p:pic>
        <p:nvPicPr>
          <p:cNvPr id="164" name="Google Shape;164;p32"/>
          <p:cNvPicPr preferRelativeResize="0"/>
          <p:nvPr/>
        </p:nvPicPr>
        <p:blipFill>
          <a:blip r:embed="rId3">
            <a:alphaModFix/>
          </a:blip>
          <a:stretch>
            <a:fillRect/>
          </a:stretch>
        </p:blipFill>
        <p:spPr>
          <a:xfrm>
            <a:off x="343875" y="225100"/>
            <a:ext cx="1917925" cy="1146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3"/>
          <p:cNvSpPr txBox="1"/>
          <p:nvPr>
            <p:ph type="title"/>
          </p:nvPr>
        </p:nvSpPr>
        <p:spPr>
          <a:xfrm>
            <a:off x="0" y="1647478"/>
            <a:ext cx="5656500" cy="4032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6000"/>
              <a:buNone/>
            </a:pPr>
            <a:r>
              <a:rPr lang="en" sz="2800">
                <a:solidFill>
                  <a:srgbClr val="0C5ADB"/>
                </a:solidFill>
                <a:latin typeface="Arial"/>
                <a:ea typeface="Arial"/>
                <a:cs typeface="Arial"/>
                <a:sym typeface="Arial"/>
              </a:rPr>
              <a:t>Token Distribution Schedule</a:t>
            </a:r>
            <a:endParaRPr sz="2800">
              <a:solidFill>
                <a:srgbClr val="0C5ADB"/>
              </a:solidFill>
              <a:latin typeface="Arial"/>
              <a:ea typeface="Arial"/>
              <a:cs typeface="Arial"/>
              <a:sym typeface="Arial"/>
            </a:endParaRPr>
          </a:p>
        </p:txBody>
      </p:sp>
      <p:sp>
        <p:nvSpPr>
          <p:cNvPr id="170" name="Google Shape;170;p33"/>
          <p:cNvSpPr txBox="1"/>
          <p:nvPr/>
        </p:nvSpPr>
        <p:spPr>
          <a:xfrm>
            <a:off x="656910" y="2050677"/>
            <a:ext cx="6218400" cy="1477500"/>
          </a:xfrm>
          <a:prstGeom prst="rect">
            <a:avLst/>
          </a:prstGeom>
          <a:noFill/>
          <a:ln>
            <a:noFill/>
          </a:ln>
        </p:spPr>
        <p:txBody>
          <a:bodyPr anchorCtr="0" anchor="t" bIns="91425" lIns="91425" spcFirstLastPara="1" rIns="91425" wrap="square" tIns="91425">
            <a:spAutoFit/>
          </a:bodyPr>
          <a:lstStyle/>
          <a:p>
            <a:pPr indent="0" lvl="0" marL="107950" marR="0" rtl="0" algn="l">
              <a:lnSpc>
                <a:spcPct val="100000"/>
              </a:lnSpc>
              <a:spcBef>
                <a:spcPts val="0"/>
              </a:spcBef>
              <a:spcAft>
                <a:spcPts val="0"/>
              </a:spcAft>
              <a:buNone/>
            </a:pPr>
            <a:r>
              <a:rPr b="1" i="0" lang="en" sz="1400" u="none" cap="none" strike="noStrike">
                <a:solidFill>
                  <a:schemeClr val="dk2"/>
                </a:solidFill>
                <a:latin typeface="Roboto"/>
                <a:ea typeface="Roboto"/>
                <a:cs typeface="Roboto"/>
                <a:sym typeface="Roboto"/>
              </a:rPr>
              <a:t>Maximum Supply </a:t>
            </a:r>
            <a:endParaRPr/>
          </a:p>
          <a:p>
            <a:pPr indent="0" lvl="0" marL="107950" marR="0" rtl="0" algn="l">
              <a:lnSpc>
                <a:spcPct val="100000"/>
              </a:lnSpc>
              <a:spcBef>
                <a:spcPts val="0"/>
              </a:spcBef>
              <a:spcAft>
                <a:spcPts val="0"/>
              </a:spcAft>
              <a:buNone/>
            </a:pPr>
            <a:r>
              <a:rPr lang="en">
                <a:solidFill>
                  <a:schemeClr val="dk2"/>
                </a:solidFill>
                <a:latin typeface="Roboto"/>
                <a:ea typeface="Roboto"/>
                <a:cs typeface="Roboto"/>
                <a:sym typeface="Roboto"/>
              </a:rPr>
              <a:t>2</a:t>
            </a:r>
            <a:r>
              <a:rPr b="0" i="0" lang="en" sz="1400" u="none" cap="none" strike="noStrike">
                <a:solidFill>
                  <a:schemeClr val="dk2"/>
                </a:solidFill>
                <a:latin typeface="Roboto"/>
                <a:ea typeface="Roboto"/>
                <a:cs typeface="Roboto"/>
                <a:sym typeface="Roboto"/>
              </a:rPr>
              <a:t>,000,000,000 (</a:t>
            </a:r>
            <a:r>
              <a:rPr lang="en">
                <a:solidFill>
                  <a:schemeClr val="dk2"/>
                </a:solidFill>
                <a:latin typeface="Roboto"/>
                <a:ea typeface="Roboto"/>
                <a:cs typeface="Roboto"/>
                <a:sym typeface="Roboto"/>
              </a:rPr>
              <a:t>Two</a:t>
            </a:r>
            <a:r>
              <a:rPr b="0" i="0" lang="en" sz="1400" u="none" cap="none" strike="noStrike">
                <a:solidFill>
                  <a:schemeClr val="dk2"/>
                </a:solidFill>
                <a:latin typeface="Roboto"/>
                <a:ea typeface="Roboto"/>
                <a:cs typeface="Roboto"/>
                <a:sym typeface="Roboto"/>
              </a:rPr>
              <a:t> billion) Tokens.</a:t>
            </a:r>
            <a:endParaRPr b="0" i="0" sz="1400" u="none" cap="none" strike="noStrike">
              <a:solidFill>
                <a:schemeClr val="dk2"/>
              </a:solidFill>
              <a:latin typeface="Roboto"/>
              <a:ea typeface="Roboto"/>
              <a:cs typeface="Roboto"/>
              <a:sym typeface="Roboto"/>
            </a:endParaRPr>
          </a:p>
          <a:p>
            <a:pPr indent="0" lvl="0" marL="914400" marR="0" rtl="0" algn="l">
              <a:lnSpc>
                <a:spcPct val="100000"/>
              </a:lnSpc>
              <a:spcBef>
                <a:spcPts val="0"/>
              </a:spcBef>
              <a:spcAft>
                <a:spcPts val="0"/>
              </a:spcAft>
              <a:buNone/>
            </a:pPr>
            <a:r>
              <a:t/>
            </a:r>
            <a:endParaRPr b="0" i="0" sz="1400" u="none" cap="none" strike="noStrike">
              <a:solidFill>
                <a:schemeClr val="dk2"/>
              </a:solidFill>
              <a:latin typeface="Roboto"/>
              <a:ea typeface="Roboto"/>
              <a:cs typeface="Roboto"/>
              <a:sym typeface="Roboto"/>
            </a:endParaRPr>
          </a:p>
          <a:p>
            <a:pPr indent="0" lvl="1" marL="565150" marR="0" rtl="0" algn="l">
              <a:lnSpc>
                <a:spcPct val="100000"/>
              </a:lnSpc>
              <a:spcBef>
                <a:spcPts val="0"/>
              </a:spcBef>
              <a:spcAft>
                <a:spcPts val="0"/>
              </a:spcAft>
              <a:buNone/>
            </a:pPr>
            <a:r>
              <a:rPr b="0" i="0" lang="en" sz="1400" u="none" cap="none" strike="noStrike">
                <a:solidFill>
                  <a:srgbClr val="FFFFFF"/>
                </a:solidFill>
                <a:latin typeface="Arial"/>
                <a:ea typeface="Arial"/>
                <a:cs typeface="Arial"/>
                <a:sym typeface="Arial"/>
              </a:rPr>
              <a:t>Metric</a:t>
            </a:r>
            <a:endParaRPr b="0" i="0" sz="1400" u="none" cap="none" strike="noStrike">
              <a:solidFill>
                <a:schemeClr val="dk2"/>
              </a:solidFill>
              <a:latin typeface="Roboto"/>
              <a:ea typeface="Roboto"/>
              <a:cs typeface="Roboto"/>
              <a:sym typeface="Roboto"/>
            </a:endParaRPr>
          </a:p>
          <a:p>
            <a:pPr indent="0" lvl="1" marL="565150" marR="0" rtl="0" algn="l">
              <a:lnSpc>
                <a:spcPct val="100000"/>
              </a:lnSpc>
              <a:spcBef>
                <a:spcPts val="0"/>
              </a:spcBef>
              <a:spcAft>
                <a:spcPts val="0"/>
              </a:spcAft>
              <a:buNone/>
            </a:pPr>
            <a:r>
              <a:t/>
            </a:r>
            <a:endParaRPr b="0" i="0" sz="1400" u="none" cap="none" strike="noStrike">
              <a:solidFill>
                <a:schemeClr val="dk2"/>
              </a:solidFill>
              <a:latin typeface="Roboto"/>
              <a:ea typeface="Roboto"/>
              <a:cs typeface="Roboto"/>
              <a:sym typeface="Roboto"/>
            </a:endParaRPr>
          </a:p>
          <a:p>
            <a:pPr indent="0" lvl="0" marL="914400" marR="0" rtl="0" algn="l">
              <a:lnSpc>
                <a:spcPct val="100000"/>
              </a:lnSpc>
              <a:spcBef>
                <a:spcPts val="0"/>
              </a:spcBef>
              <a:spcAft>
                <a:spcPts val="0"/>
              </a:spcAft>
              <a:buNone/>
            </a:pPr>
            <a:r>
              <a:t/>
            </a:r>
            <a:endParaRPr b="0" i="0" sz="1400" u="none" cap="none" strike="noStrike">
              <a:solidFill>
                <a:schemeClr val="dk2"/>
              </a:solidFill>
              <a:latin typeface="Roboto"/>
              <a:ea typeface="Roboto"/>
              <a:cs typeface="Roboto"/>
              <a:sym typeface="Roboto"/>
            </a:endParaRPr>
          </a:p>
        </p:txBody>
      </p:sp>
      <p:sp>
        <p:nvSpPr>
          <p:cNvPr id="171" name="Google Shape;171;p33"/>
          <p:cNvSpPr txBox="1"/>
          <p:nvPr/>
        </p:nvSpPr>
        <p:spPr>
          <a:xfrm>
            <a:off x="443250" y="7110975"/>
            <a:ext cx="72390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Seed Round</a:t>
            </a:r>
            <a:r>
              <a:rPr lang="en"/>
              <a:t> /Beta </a:t>
            </a:r>
            <a:r>
              <a:rPr b="0" i="0" lang="en" sz="1400" u="none" cap="none" strike="noStrike">
                <a:solidFill>
                  <a:srgbClr val="000000"/>
                </a:solidFill>
                <a:latin typeface="Arial"/>
                <a:ea typeface="Arial"/>
                <a:cs typeface="Arial"/>
                <a:sym typeface="Arial"/>
              </a:rPr>
              <a:t>Token Price:	                      $0.</a:t>
            </a:r>
            <a:r>
              <a:rPr lang="en"/>
              <a:t>14</a:t>
            </a:r>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Soft Launch ICO Token Price:	                      $0.</a:t>
            </a:r>
            <a:r>
              <a:rPr lang="en"/>
              <a:t>28</a:t>
            </a:r>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Startup Sale Token Price:</a:t>
            </a:r>
            <a:r>
              <a:rPr lang="en"/>
              <a:t> </a:t>
            </a:r>
            <a:r>
              <a:rPr b="1" i="0" lang="en" sz="1050" u="none" cap="none" strike="noStrike">
                <a:solidFill>
                  <a:srgbClr val="000000"/>
                </a:solidFill>
              </a:rPr>
              <a:t>(</a:t>
            </a:r>
            <a:r>
              <a:rPr b="1" lang="en" sz="1050"/>
              <a:t>Discount </a:t>
            </a:r>
            <a:r>
              <a:rPr b="1" i="0" lang="en" sz="1050" u="none" cap="none" strike="noStrike">
                <a:solidFill>
                  <a:srgbClr val="000000"/>
                </a:solidFill>
              </a:rPr>
              <a:t>off Market Rate)</a:t>
            </a:r>
            <a:r>
              <a:rPr b="0" i="0" lang="en" sz="1050" u="none" cap="none" strike="noStrike">
                <a:solidFill>
                  <a:srgbClr val="000000"/>
                </a:solidFill>
                <a:latin typeface="Arial"/>
                <a:ea typeface="Arial"/>
                <a:cs typeface="Arial"/>
                <a:sym typeface="Arial"/>
              </a:rPr>
              <a:t>   </a:t>
            </a:r>
            <a:r>
              <a:rPr lang="en"/>
              <a:t>$TBD</a:t>
            </a:r>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Targeted Initial Public Launch Token Price:	   </a:t>
            </a:r>
            <a:r>
              <a:rPr lang="en"/>
              <a:t> </a:t>
            </a:r>
            <a:r>
              <a:rPr b="0" i="0" lang="en" sz="1400" u="none" cap="none" strike="noStrike">
                <a:solidFill>
                  <a:srgbClr val="000000"/>
                </a:solidFill>
                <a:latin typeface="Arial"/>
                <a:ea typeface="Arial"/>
                <a:cs typeface="Arial"/>
                <a:sym typeface="Arial"/>
              </a:rPr>
              <a:t>$0.</a:t>
            </a:r>
            <a:r>
              <a:rPr lang="en"/>
              <a:t>70</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en"/>
              <a:t>Upon Launch of the ICO stage, the Soft Launch price will take effect. Upon launch of the competition platform, US users who are not part of the Live Beta will be granted access to the ICO at the same price. All prior rounds will terminate along with their associated pricing upon listing on an exchange (IEO).</a:t>
            </a:r>
            <a:endParaRPr/>
          </a:p>
        </p:txBody>
      </p:sp>
      <p:pic>
        <p:nvPicPr>
          <p:cNvPr id="172" name="Google Shape;172;p33"/>
          <p:cNvPicPr preferRelativeResize="0"/>
          <p:nvPr/>
        </p:nvPicPr>
        <p:blipFill>
          <a:blip r:embed="rId3">
            <a:alphaModFix/>
          </a:blip>
          <a:stretch>
            <a:fillRect/>
          </a:stretch>
        </p:blipFill>
        <p:spPr>
          <a:xfrm>
            <a:off x="343875" y="225100"/>
            <a:ext cx="1917925" cy="1146500"/>
          </a:xfrm>
          <a:prstGeom prst="rect">
            <a:avLst/>
          </a:prstGeom>
          <a:noFill/>
          <a:ln>
            <a:noFill/>
          </a:ln>
        </p:spPr>
      </p:pic>
      <p:graphicFrame>
        <p:nvGraphicFramePr>
          <p:cNvPr id="173" name="Google Shape;173;p33"/>
          <p:cNvGraphicFramePr/>
          <p:nvPr/>
        </p:nvGraphicFramePr>
        <p:xfrm>
          <a:off x="656900" y="2678850"/>
          <a:ext cx="3000000" cy="3000000"/>
        </p:xfrm>
        <a:graphic>
          <a:graphicData uri="http://schemas.openxmlformats.org/drawingml/2006/table">
            <a:tbl>
              <a:tblPr>
                <a:noFill/>
                <a:tableStyleId>{1C6DBEA0-25BD-40D6-A7E3-7293BBF46132}</a:tableStyleId>
              </a:tblPr>
              <a:tblGrid>
                <a:gridCol w="4830525"/>
                <a:gridCol w="1755200"/>
              </a:tblGrid>
              <a:tr h="200025">
                <a:tc>
                  <a:txBody>
                    <a:bodyPr/>
                    <a:lstStyle/>
                    <a:p>
                      <a:pPr indent="0" lvl="0" marL="0" rtl="0" algn="l">
                        <a:lnSpc>
                          <a:spcPct val="115000"/>
                        </a:lnSpc>
                        <a:spcBef>
                          <a:spcPts val="0"/>
                        </a:spcBef>
                        <a:spcAft>
                          <a:spcPts val="0"/>
                        </a:spcAft>
                        <a:buNone/>
                      </a:pPr>
                      <a:r>
                        <a:t/>
                      </a:r>
                      <a:endParaRPr sz="1000">
                        <a:solidFill>
                          <a:srgbClr val="FFFFFF"/>
                        </a:solidFill>
                      </a:endParaRPr>
                    </a:p>
                  </a:txBody>
                  <a:tcPr marT="91425" marB="91425"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rtl="0" algn="l">
                        <a:lnSpc>
                          <a:spcPct val="115000"/>
                        </a:lnSpc>
                        <a:spcBef>
                          <a:spcPts val="0"/>
                        </a:spcBef>
                        <a:spcAft>
                          <a:spcPts val="0"/>
                        </a:spcAft>
                        <a:buNone/>
                      </a:pPr>
                      <a:r>
                        <a:t/>
                      </a:r>
                      <a:endParaRPr sz="1000">
                        <a:solidFill>
                          <a:srgbClr val="FFFFFF"/>
                        </a:solidFill>
                      </a:endParaRPr>
                    </a:p>
                  </a:txBody>
                  <a:tcPr marT="91425" marB="91425"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r>
              <a:tr h="200025">
                <a:tc>
                  <a:txBody>
                    <a:bodyPr/>
                    <a:lstStyle/>
                    <a:p>
                      <a:pPr indent="0" lvl="0" marL="0" rtl="0" algn="l">
                        <a:lnSpc>
                          <a:spcPct val="115000"/>
                        </a:lnSpc>
                        <a:spcBef>
                          <a:spcPts val="0"/>
                        </a:spcBef>
                        <a:spcAft>
                          <a:spcPts val="0"/>
                        </a:spcAft>
                        <a:buNone/>
                      </a:pPr>
                      <a:r>
                        <a:rPr b="1" lang="en" sz="1000" u="sng"/>
                        <a:t>Token Public Supply</a:t>
                      </a:r>
                      <a:endParaRPr b="1" sz="1000" u="sng"/>
                    </a:p>
                  </a:txBody>
                  <a:tcPr marT="91425" marB="91425"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 sz="1000">
                          <a:solidFill>
                            <a:srgbClr val="FFFFFF"/>
                          </a:solidFill>
                        </a:rPr>
                        <a:t>34.00%</a:t>
                      </a:r>
                      <a:endParaRPr b="1" sz="1000">
                        <a:solidFill>
                          <a:srgbClr val="FFFFFF"/>
                        </a:solidFill>
                      </a:endParaRPr>
                    </a:p>
                  </a:txBody>
                  <a:tcPr marT="91425" marB="91425"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FF"/>
                    </a:solidFill>
                  </a:tcPr>
                </a:tc>
              </a:tr>
              <a:tr h="200025">
                <a:tc>
                  <a:txBody>
                    <a:bodyPr/>
                    <a:lstStyle/>
                    <a:p>
                      <a:pPr indent="0" lvl="0" marL="0" rtl="0" algn="r">
                        <a:lnSpc>
                          <a:spcPct val="115000"/>
                        </a:lnSpc>
                        <a:spcBef>
                          <a:spcPts val="0"/>
                        </a:spcBef>
                        <a:spcAft>
                          <a:spcPts val="0"/>
                        </a:spcAft>
                        <a:buNone/>
                      </a:pPr>
                      <a:r>
                        <a:rPr b="1" lang="en" sz="1000"/>
                        <a:t>125M</a:t>
                      </a:r>
                      <a:r>
                        <a:rPr lang="en" sz="1000"/>
                        <a:t>      </a:t>
                      </a:r>
                      <a:r>
                        <a:rPr lang="en" sz="1000"/>
                        <a:t>Seed Round Token Sale</a:t>
                      </a:r>
                      <a:endParaRPr sz="1000"/>
                    </a:p>
                  </a:txBody>
                  <a:tcPr marT="91425" marB="91425"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 sz="1000">
                          <a:solidFill>
                            <a:srgbClr val="FFFFFF"/>
                          </a:solidFill>
                        </a:rPr>
                        <a:t>6.25%</a:t>
                      </a:r>
                      <a:endParaRPr b="1" sz="1000">
                        <a:solidFill>
                          <a:srgbClr val="FFFFFF"/>
                        </a:solidFill>
                      </a:endParaRPr>
                    </a:p>
                  </a:txBody>
                  <a:tcPr marT="91425" marB="91425"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FF"/>
                    </a:solidFill>
                  </a:tcPr>
                </a:tc>
              </a:tr>
              <a:tr h="200025">
                <a:tc>
                  <a:txBody>
                    <a:bodyPr/>
                    <a:lstStyle/>
                    <a:p>
                      <a:pPr indent="0" lvl="0" marL="0" rtl="0" algn="r">
                        <a:lnSpc>
                          <a:spcPct val="115000"/>
                        </a:lnSpc>
                        <a:spcBef>
                          <a:spcPts val="0"/>
                        </a:spcBef>
                        <a:spcAft>
                          <a:spcPts val="0"/>
                        </a:spcAft>
                        <a:buNone/>
                      </a:pPr>
                      <a:r>
                        <a:rPr b="1" lang="en" sz="1000"/>
                        <a:t>255M     </a:t>
                      </a:r>
                      <a:r>
                        <a:rPr lang="en" sz="1000"/>
                        <a:t> </a:t>
                      </a:r>
                      <a:r>
                        <a:rPr lang="en" sz="1000"/>
                        <a:t>Soft Launch Token Sale</a:t>
                      </a:r>
                      <a:endParaRPr sz="1000"/>
                    </a:p>
                  </a:txBody>
                  <a:tcPr marT="91425" marB="91425"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 sz="1000">
                          <a:solidFill>
                            <a:srgbClr val="FFFFFF"/>
                          </a:solidFill>
                        </a:rPr>
                        <a:t>12.75%</a:t>
                      </a:r>
                      <a:endParaRPr b="1" sz="1000">
                        <a:solidFill>
                          <a:srgbClr val="FFFFFF"/>
                        </a:solidFill>
                      </a:endParaRPr>
                    </a:p>
                  </a:txBody>
                  <a:tcPr marT="91425" marB="91425"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FF"/>
                    </a:solidFill>
                  </a:tcPr>
                </a:tc>
              </a:tr>
              <a:tr h="200025">
                <a:tc>
                  <a:txBody>
                    <a:bodyPr/>
                    <a:lstStyle/>
                    <a:p>
                      <a:pPr indent="0" lvl="0" marL="0" rtl="0" algn="r">
                        <a:lnSpc>
                          <a:spcPct val="115000"/>
                        </a:lnSpc>
                        <a:spcBef>
                          <a:spcPts val="0"/>
                        </a:spcBef>
                        <a:spcAft>
                          <a:spcPts val="0"/>
                        </a:spcAft>
                        <a:buNone/>
                      </a:pPr>
                      <a:r>
                        <a:rPr b="1" lang="en" sz="1000"/>
                        <a:t>300M    </a:t>
                      </a:r>
                      <a:r>
                        <a:rPr lang="en" sz="1000"/>
                        <a:t>Post Launch Token Sales</a:t>
                      </a:r>
                      <a:endParaRPr sz="1000"/>
                    </a:p>
                  </a:txBody>
                  <a:tcPr marT="91425" marB="91425"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 sz="1000">
                          <a:solidFill>
                            <a:srgbClr val="FFFFFF"/>
                          </a:solidFill>
                        </a:rPr>
                        <a:t>15.00%</a:t>
                      </a:r>
                      <a:endParaRPr b="1" sz="1000">
                        <a:solidFill>
                          <a:srgbClr val="FFFFFF"/>
                        </a:solidFill>
                      </a:endParaRPr>
                    </a:p>
                  </a:txBody>
                  <a:tcPr marT="91425" marB="91425"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FF"/>
                    </a:solidFill>
                  </a:tcPr>
                </a:tc>
              </a:tr>
              <a:tr h="200025">
                <a:tc>
                  <a:txBody>
                    <a:bodyPr/>
                    <a:lstStyle/>
                    <a:p>
                      <a:pPr indent="0" lvl="0" marL="0" rtl="0" algn="l">
                        <a:lnSpc>
                          <a:spcPct val="115000"/>
                        </a:lnSpc>
                        <a:spcBef>
                          <a:spcPts val="0"/>
                        </a:spcBef>
                        <a:spcAft>
                          <a:spcPts val="0"/>
                        </a:spcAft>
                        <a:buNone/>
                      </a:pPr>
                      <a:r>
                        <a:rPr b="1" lang="en" sz="1000"/>
                        <a:t>Reserves / Staking / Liquidity                                800M</a:t>
                      </a:r>
                      <a:endParaRPr b="1" sz="1000"/>
                    </a:p>
                  </a:txBody>
                  <a:tcPr marT="91425" marB="91425"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 sz="1000">
                          <a:solidFill>
                            <a:srgbClr val="FFFFFF"/>
                          </a:solidFill>
                        </a:rPr>
                        <a:t>40.00%</a:t>
                      </a:r>
                      <a:endParaRPr b="1" sz="1000">
                        <a:solidFill>
                          <a:srgbClr val="FFFFFF"/>
                        </a:solidFill>
                      </a:endParaRPr>
                    </a:p>
                  </a:txBody>
                  <a:tcPr marT="91425" marB="91425"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FF"/>
                    </a:solidFill>
                  </a:tcPr>
                </a:tc>
              </a:tr>
              <a:tr h="200025">
                <a:tc>
                  <a:txBody>
                    <a:bodyPr/>
                    <a:lstStyle/>
                    <a:p>
                      <a:pPr indent="0" lvl="0" marL="0" rtl="0" algn="l">
                        <a:lnSpc>
                          <a:spcPct val="115000"/>
                        </a:lnSpc>
                        <a:spcBef>
                          <a:spcPts val="0"/>
                        </a:spcBef>
                        <a:spcAft>
                          <a:spcPts val="0"/>
                        </a:spcAft>
                        <a:buNone/>
                      </a:pPr>
                      <a:r>
                        <a:rPr b="1" lang="en" sz="1000"/>
                        <a:t>Marketing &amp; Promotions                                        200M</a:t>
                      </a:r>
                      <a:endParaRPr b="1" sz="1000"/>
                    </a:p>
                  </a:txBody>
                  <a:tcPr marT="91425" marB="91425"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 sz="1000">
                          <a:solidFill>
                            <a:srgbClr val="FFFFFF"/>
                          </a:solidFill>
                        </a:rPr>
                        <a:t>10.00%</a:t>
                      </a:r>
                      <a:endParaRPr b="1" sz="1000">
                        <a:solidFill>
                          <a:srgbClr val="FFFFFF"/>
                        </a:solidFill>
                      </a:endParaRPr>
                    </a:p>
                  </a:txBody>
                  <a:tcPr marT="91425" marB="91425"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FF"/>
                    </a:solidFill>
                  </a:tcPr>
                </a:tc>
              </a:tr>
              <a:tr h="200025">
                <a:tc>
                  <a:txBody>
                    <a:bodyPr/>
                    <a:lstStyle/>
                    <a:p>
                      <a:pPr indent="0" lvl="0" marL="0" rtl="0" algn="l">
                        <a:lnSpc>
                          <a:spcPct val="115000"/>
                        </a:lnSpc>
                        <a:spcBef>
                          <a:spcPts val="0"/>
                        </a:spcBef>
                        <a:spcAft>
                          <a:spcPts val="0"/>
                        </a:spcAft>
                        <a:buNone/>
                      </a:pPr>
                      <a:r>
                        <a:rPr b="1" lang="en" sz="1000"/>
                        <a:t>Development &amp; Advisory Team                             220M</a:t>
                      </a:r>
                      <a:endParaRPr b="1" sz="1000"/>
                    </a:p>
                  </a:txBody>
                  <a:tcPr marT="91425" marB="91425"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 sz="1000">
                          <a:solidFill>
                            <a:srgbClr val="FFFFFF"/>
                          </a:solidFill>
                        </a:rPr>
                        <a:t>11.00%</a:t>
                      </a:r>
                      <a:endParaRPr b="1" sz="1000">
                        <a:solidFill>
                          <a:srgbClr val="FFFFFF"/>
                        </a:solidFill>
                      </a:endParaRPr>
                    </a:p>
                  </a:txBody>
                  <a:tcPr marT="91425" marB="91425"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00FF"/>
                    </a:solidFill>
                  </a:tcPr>
                </a:tc>
              </a:tr>
              <a:tr h="396200">
                <a:tc>
                  <a:txBody>
                    <a:bodyPr/>
                    <a:lstStyle/>
                    <a:p>
                      <a:pPr indent="0" lvl="0" marL="0" rtl="0" algn="l">
                        <a:spcBef>
                          <a:spcPts val="0"/>
                        </a:spcBef>
                        <a:spcAft>
                          <a:spcPts val="0"/>
                        </a:spcAft>
                        <a:buNone/>
                      </a:pPr>
                      <a:r>
                        <a:t/>
                      </a:r>
                      <a:endParaRPr/>
                    </a:p>
                  </a:txBody>
                  <a:tcPr marT="91425" marB="91425"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FF"/>
                    </a:solidFill>
                  </a:tcPr>
                </a:tc>
              </a:tr>
              <a:tr h="200025">
                <a:tc>
                  <a:txBody>
                    <a:bodyPr/>
                    <a:lstStyle/>
                    <a:p>
                      <a:pPr indent="0" lvl="0" marL="0" rtl="0" algn="l">
                        <a:lnSpc>
                          <a:spcPct val="115000"/>
                        </a:lnSpc>
                        <a:spcBef>
                          <a:spcPts val="0"/>
                        </a:spcBef>
                        <a:spcAft>
                          <a:spcPts val="0"/>
                        </a:spcAft>
                        <a:buNone/>
                      </a:pPr>
                      <a:r>
                        <a:rPr b="1" lang="en" sz="1000"/>
                        <a:t>Ecosystem Rewards/Incentives                             100M</a:t>
                      </a:r>
                      <a:endParaRPr b="1" sz="1000"/>
                    </a:p>
                  </a:txBody>
                  <a:tcPr marT="91425" marB="91425"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 sz="1000">
                          <a:solidFill>
                            <a:srgbClr val="FFFFFF"/>
                          </a:solidFill>
                        </a:rPr>
                        <a:t>5.00%</a:t>
                      </a:r>
                      <a:endParaRPr b="1" sz="1000">
                        <a:solidFill>
                          <a:srgbClr val="FFFFFF"/>
                        </a:solidFill>
                      </a:endParaRPr>
                    </a:p>
                  </a:txBody>
                  <a:tcPr marT="91425" marB="91425"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00FF"/>
                    </a:solidFill>
                  </a:tcPr>
                </a:tc>
              </a:tr>
              <a:tr h="396200">
                <a:tc>
                  <a:txBody>
                    <a:bodyPr/>
                    <a:lstStyle/>
                    <a:p>
                      <a:pPr indent="0" lvl="0" marL="0" rtl="0" algn="l">
                        <a:lnSpc>
                          <a:spcPct val="115000"/>
                        </a:lnSpc>
                        <a:spcBef>
                          <a:spcPts val="0"/>
                        </a:spcBef>
                        <a:spcAft>
                          <a:spcPts val="0"/>
                        </a:spcAft>
                        <a:buNone/>
                      </a:pPr>
                      <a:r>
                        <a:rPr b="1" lang="en" sz="800">
                          <a:solidFill>
                            <a:srgbClr val="A5A5A5"/>
                          </a:solidFill>
                        </a:rPr>
                        <a:t>*Includes $5M token give away during Soft Launch Token Sale</a:t>
                      </a:r>
                      <a:endParaRPr b="1" sz="800">
                        <a:solidFill>
                          <a:srgbClr val="A5A5A5"/>
                        </a:solidFill>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000">
                          <a:solidFill>
                            <a:srgbClr val="A5A5A5"/>
                          </a:solidFill>
                        </a:rPr>
                        <a:t>Allocation Total</a:t>
                      </a:r>
                      <a:endParaRPr b="1" sz="1000">
                        <a:solidFill>
                          <a:srgbClr val="A5A5A5"/>
                        </a:solidFill>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solidFill>
                            <a:srgbClr val="A5A5A5"/>
                          </a:solidFill>
                          <a:latin typeface="Calibri"/>
                          <a:ea typeface="Calibri"/>
                          <a:cs typeface="Calibri"/>
                          <a:sym typeface="Calibri"/>
                        </a:rPr>
                        <a:t>100%</a:t>
                      </a:r>
                      <a:endParaRPr sz="1000">
                        <a:solidFill>
                          <a:srgbClr val="A5A5A5"/>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